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70" r:id="rId12"/>
    <p:sldId id="264" r:id="rId13"/>
    <p:sldId id="265" r:id="rId14"/>
    <p:sldId id="266" r:id="rId15"/>
    <p:sldId id="267" r:id="rId16"/>
    <p:sldId id="268" r:id="rId17"/>
    <p:sldId id="269" r:id="rId18"/>
    <p:sldId id="271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11"/>
    <p:restoredTop sz="94522"/>
  </p:normalViewPr>
  <p:slideViewPr>
    <p:cSldViewPr snapToGrid="0">
      <p:cViewPr varScale="1">
        <p:scale>
          <a:sx n="96" d="100"/>
          <a:sy n="96" d="100"/>
        </p:scale>
        <p:origin x="200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F486F5-149E-A65E-FB6C-A5E18B112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786"/>
            <a:ext cx="12192000" cy="685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00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058997D-93EC-980A-D4D9-10528D599456}"/>
              </a:ext>
            </a:extLst>
          </p:cNvPr>
          <p:cNvSpPr txBox="1"/>
          <p:nvPr/>
        </p:nvSpPr>
        <p:spPr>
          <a:xfrm>
            <a:off x="459741" y="1488050"/>
            <a:ext cx="758433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/>
              <a:t>Metodi</a:t>
            </a:r>
          </a:p>
          <a:p>
            <a:endParaRPr lang="it-IT" sz="2000" dirty="0"/>
          </a:p>
          <a:p>
            <a:pPr marL="342900" indent="-342900">
              <a:buFontTx/>
              <a:buChar char="-"/>
            </a:pPr>
            <a:r>
              <a:rPr lang="it-IT" sz="2400" dirty="0"/>
              <a:t>Pazienti con sintomi tipici ed atipici di GERD</a:t>
            </a:r>
          </a:p>
          <a:p>
            <a:pPr marL="342900" indent="-342900">
              <a:buFontTx/>
              <a:buChar char="-"/>
            </a:pPr>
            <a:r>
              <a:rPr lang="it-IT" sz="2400" dirty="0"/>
              <a:t>EGDS </a:t>
            </a:r>
            <a:r>
              <a:rPr lang="it-IT" sz="2400" dirty="0">
                <a:sym typeface="Wingdings" pitchFamily="2" charset="2"/>
              </a:rPr>
              <a:t> stadiazione esofagite sec. classificazione di Los Angeles</a:t>
            </a:r>
          </a:p>
          <a:p>
            <a:pPr marL="342900" indent="-342900">
              <a:buFontTx/>
              <a:buChar char="-"/>
            </a:pPr>
            <a:r>
              <a:rPr lang="it-IT" sz="2400" dirty="0">
                <a:sym typeface="Wingdings" pitchFamily="2" charset="2"/>
              </a:rPr>
              <a:t>Manometria e </a:t>
            </a:r>
            <a:r>
              <a:rPr lang="it-IT" sz="2400" dirty="0" err="1">
                <a:sym typeface="Wingdings" pitchFamily="2" charset="2"/>
              </a:rPr>
              <a:t>Ph-impedenziometria</a:t>
            </a:r>
            <a:r>
              <a:rPr lang="it-IT" sz="2400" dirty="0">
                <a:sym typeface="Wingdings" pitchFamily="2" charset="2"/>
              </a:rPr>
              <a:t> esofagea delle 24 ore</a:t>
            </a:r>
          </a:p>
          <a:p>
            <a:pPr marL="342900" indent="-342900">
              <a:buFontTx/>
              <a:buChar char="-"/>
            </a:pPr>
            <a:endParaRPr lang="it-IT" sz="2400" dirty="0">
              <a:sym typeface="Wingdings" pitchFamily="2" charset="2"/>
            </a:endParaRPr>
          </a:p>
          <a:p>
            <a:pPr marL="342900" indent="-342900">
              <a:buFontTx/>
              <a:buChar char="-"/>
            </a:pPr>
            <a:endParaRPr lang="it-IT" sz="2400" dirty="0">
              <a:sym typeface="Wingdings" pitchFamily="2" charset="2"/>
            </a:endParaRPr>
          </a:p>
          <a:p>
            <a:pPr marL="342900" indent="-342900">
              <a:buFontTx/>
              <a:buChar char="-"/>
            </a:pPr>
            <a:r>
              <a:rPr lang="it-IT" sz="2400" dirty="0">
                <a:sym typeface="Wingdings" pitchFamily="2" charset="2"/>
              </a:rPr>
              <a:t>Misurazione </a:t>
            </a:r>
            <a:r>
              <a:rPr lang="it-IT" sz="2400" i="1" dirty="0">
                <a:sym typeface="Wingdings" pitchFamily="2" charset="2"/>
              </a:rPr>
              <a:t>UES </a:t>
            </a:r>
            <a:r>
              <a:rPr lang="it-IT" sz="2400" i="1" dirty="0" err="1">
                <a:sym typeface="Wingdings" pitchFamily="2" charset="2"/>
              </a:rPr>
              <a:t>basal</a:t>
            </a:r>
            <a:r>
              <a:rPr lang="it-IT" sz="2400" i="1" dirty="0">
                <a:sym typeface="Wingdings" pitchFamily="2" charset="2"/>
              </a:rPr>
              <a:t> e </a:t>
            </a:r>
            <a:r>
              <a:rPr lang="it-IT" sz="2400" i="1" dirty="0" err="1">
                <a:sym typeface="Wingdings" pitchFamily="2" charset="2"/>
              </a:rPr>
              <a:t>residual</a:t>
            </a:r>
            <a:r>
              <a:rPr lang="it-IT" sz="2400" i="1" dirty="0">
                <a:sym typeface="Wingdings" pitchFamily="2" charset="2"/>
              </a:rPr>
              <a:t> pressure, EGJ-min, EGJ-</a:t>
            </a:r>
            <a:r>
              <a:rPr lang="it-IT" sz="2400" i="1" dirty="0" err="1">
                <a:sym typeface="Wingdings" pitchFamily="2" charset="2"/>
              </a:rPr>
              <a:t>mean</a:t>
            </a:r>
            <a:endParaRPr lang="it-IT" sz="2400" i="1" dirty="0"/>
          </a:p>
        </p:txBody>
      </p:sp>
      <p:pic>
        <p:nvPicPr>
          <p:cNvPr id="6" name="Immagine 5" descr="Immagine che contiene testo, schermata, biglietto da visita, design&#10;&#10;Il contenuto generato dall'IA potrebbe non essere corretto.">
            <a:extLst>
              <a:ext uri="{FF2B5EF4-FFF2-40B4-BE49-F238E27FC236}">
                <a16:creationId xmlns:a16="http://schemas.microsoft.com/office/drawing/2014/main" id="{5FBB8999-E16E-5473-82AE-1FA4E81D73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9120" y="2625361"/>
            <a:ext cx="3650483" cy="227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710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F06EEFE2-0F16-873F-131A-C8BC3AF69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193628"/>
              </p:ext>
            </p:extLst>
          </p:nvPr>
        </p:nvGraphicFramePr>
        <p:xfrm>
          <a:off x="571499" y="1828800"/>
          <a:ext cx="6789421" cy="4670909"/>
        </p:xfrm>
        <a:graphic>
          <a:graphicData uri="http://schemas.openxmlformats.org/drawingml/2006/table">
            <a:tbl>
              <a:tblPr/>
              <a:tblGrid>
                <a:gridCol w="1808659">
                  <a:extLst>
                    <a:ext uri="{9D8B030D-6E8A-4147-A177-3AD203B41FA5}">
                      <a16:colId xmlns:a16="http://schemas.microsoft.com/office/drawing/2014/main" val="3992432467"/>
                    </a:ext>
                  </a:extLst>
                </a:gridCol>
                <a:gridCol w="1787254">
                  <a:extLst>
                    <a:ext uri="{9D8B030D-6E8A-4147-A177-3AD203B41FA5}">
                      <a16:colId xmlns:a16="http://schemas.microsoft.com/office/drawing/2014/main" val="2484892912"/>
                    </a:ext>
                  </a:extLst>
                </a:gridCol>
                <a:gridCol w="1787254">
                  <a:extLst>
                    <a:ext uri="{9D8B030D-6E8A-4147-A177-3AD203B41FA5}">
                      <a16:colId xmlns:a16="http://schemas.microsoft.com/office/drawing/2014/main" val="2368262151"/>
                    </a:ext>
                  </a:extLst>
                </a:gridCol>
                <a:gridCol w="1406254">
                  <a:extLst>
                    <a:ext uri="{9D8B030D-6E8A-4147-A177-3AD203B41FA5}">
                      <a16:colId xmlns:a16="http://schemas.microsoft.com/office/drawing/2014/main" val="277972320"/>
                    </a:ext>
                  </a:extLst>
                </a:gridCol>
              </a:tblGrid>
              <a:tr h="32714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>
                          <a:solidFill>
                            <a:srgbClr val="FF0000"/>
                          </a:solidFill>
                        </a:rPr>
                        <a:t>Parametro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Totale (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=157)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/>
                        <a:t>ERD</a:t>
                      </a:r>
                      <a:r>
                        <a:rPr lang="it-IT" sz="1400" dirty="0"/>
                        <a:t> (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=43)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/>
                        <a:t>NERD </a:t>
                      </a:r>
                      <a:r>
                        <a:rPr lang="it-IT" sz="1400" dirty="0"/>
                        <a:t>(</a:t>
                      </a:r>
                      <a:r>
                        <a:rPr lang="it-IT" sz="1400" dirty="0" err="1"/>
                        <a:t>n</a:t>
                      </a:r>
                      <a:r>
                        <a:rPr lang="it-IT" sz="1400" dirty="0"/>
                        <a:t>=104)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1778520"/>
                  </a:ext>
                </a:extLst>
              </a:tr>
              <a:tr h="5725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/>
                        <a:t>Sesso </a:t>
                      </a:r>
                      <a:r>
                        <a:rPr lang="it-IT" sz="1400" b="0" dirty="0"/>
                        <a:t>(</a:t>
                      </a:r>
                      <a:r>
                        <a:rPr lang="it-IT" sz="1400" b="0" dirty="0" err="1"/>
                        <a:t>F</a:t>
                      </a:r>
                      <a:r>
                        <a:rPr lang="it-IT" sz="1400" b="0" dirty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116 (73,9%)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28 (65,1%)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91 (87,5%)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0667603"/>
                  </a:ext>
                </a:extLst>
              </a:tr>
              <a:tr h="32714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/>
                        <a:t>Età</a:t>
                      </a:r>
                      <a:r>
                        <a:rPr lang="it-IT" sz="1400" dirty="0"/>
                        <a:t> (anni)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56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58,5 (47,5–71)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55 (42–63)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5846820"/>
                  </a:ext>
                </a:extLst>
              </a:tr>
              <a:tr h="48021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/>
                        <a:t>BMI (</a:t>
                      </a:r>
                      <a:r>
                        <a:rPr lang="it-IT" sz="1400" b="0" dirty="0"/>
                        <a:t>kg/m</a:t>
                      </a:r>
                      <a:r>
                        <a:rPr lang="it-IT" sz="1400" b="0" baseline="30000" dirty="0"/>
                        <a:t>2</a:t>
                      </a:r>
                      <a:r>
                        <a:rPr lang="it-IT" sz="1400" b="0" baseline="0" dirty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24,2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25,4 (23,6–28,5)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24,7 (21,3–26,7)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7739280"/>
                  </a:ext>
                </a:extLst>
              </a:tr>
              <a:tr h="5725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>
                          <a:solidFill>
                            <a:srgbClr val="FF0000"/>
                          </a:solidFill>
                        </a:rPr>
                        <a:t>Principali sintomi</a:t>
                      </a:r>
                      <a:endParaRPr lang="it-IT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it-IT" sz="14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it-IT" sz="14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it-IT" sz="14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2821229"/>
                  </a:ext>
                </a:extLst>
              </a:tr>
              <a:tr h="32714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/>
                        <a:t>Pirosi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86 (54,8%)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3074621"/>
                  </a:ext>
                </a:extLst>
              </a:tr>
              <a:tr h="32714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/>
                        <a:t>Rigurgito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26 (16,6%)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44902"/>
                  </a:ext>
                </a:extLst>
              </a:tr>
              <a:tr h="6860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/>
                        <a:t>Dolore toracico non cardiaco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14 (8,9%)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1291418"/>
                  </a:ext>
                </a:extLst>
              </a:tr>
              <a:tr h="6860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/>
                        <a:t>Tosse / sintomi faringei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34 (21,7%)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982262"/>
                  </a:ext>
                </a:extLst>
              </a:tr>
              <a:tr h="32714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0" dirty="0"/>
                        <a:t>Prevalenza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0" dirty="0"/>
                        <a:t>100%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0" dirty="0"/>
                        <a:t>27,4%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0" dirty="0"/>
                        <a:t>66,2%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9910994"/>
                  </a:ext>
                </a:extLst>
              </a:tr>
            </a:tbl>
          </a:graphicData>
        </a:graphic>
      </p:graphicFrame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FBE25AB2-CB77-5D8C-70AF-201494A283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75163"/>
              </p:ext>
            </p:extLst>
          </p:nvPr>
        </p:nvGraphicFramePr>
        <p:xfrm>
          <a:off x="7879080" y="2148840"/>
          <a:ext cx="4191000" cy="3291840"/>
        </p:xfrm>
        <a:graphic>
          <a:graphicData uri="http://schemas.openxmlformats.org/drawingml/2006/table">
            <a:tbl>
              <a:tblPr/>
              <a:tblGrid>
                <a:gridCol w="1661160">
                  <a:extLst>
                    <a:ext uri="{9D8B030D-6E8A-4147-A177-3AD203B41FA5}">
                      <a16:colId xmlns:a16="http://schemas.microsoft.com/office/drawing/2014/main" val="2487438119"/>
                    </a:ext>
                  </a:extLst>
                </a:gridCol>
                <a:gridCol w="1661160">
                  <a:extLst>
                    <a:ext uri="{9D8B030D-6E8A-4147-A177-3AD203B41FA5}">
                      <a16:colId xmlns:a16="http://schemas.microsoft.com/office/drawing/2014/main" val="3917422677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747571974"/>
                    </a:ext>
                  </a:extLst>
                </a:gridCol>
              </a:tblGrid>
              <a:tr h="6383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>
                          <a:solidFill>
                            <a:schemeClr val="accent1"/>
                          </a:solidFill>
                        </a:rPr>
                        <a:t>Grado di esofagite (Los Angeles) in gruppo  ERD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%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98858"/>
                  </a:ext>
                </a:extLst>
              </a:tr>
              <a:tr h="1989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Grado 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21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48,8%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4432219"/>
                  </a:ext>
                </a:extLst>
              </a:tr>
              <a:tr h="1989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Grado 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11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25,6%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8827525"/>
                  </a:ext>
                </a:extLst>
              </a:tr>
              <a:tr h="1989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Grado 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11,6%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1782614"/>
                  </a:ext>
                </a:extLst>
              </a:tr>
              <a:tr h="1989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Grado 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4,7%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3683962"/>
                  </a:ext>
                </a:extLst>
              </a:tr>
              <a:tr h="1989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/>
                        <a:t>Esofagite lieve (A+B)</a:t>
                      </a:r>
                      <a:endParaRPr lang="it-IT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32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/>
                        <a:t>74,4%</a:t>
                      </a:r>
                      <a:endParaRPr lang="it-IT" sz="140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3288822"/>
                  </a:ext>
                </a:extLst>
              </a:tr>
              <a:tr h="1989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 dirty="0"/>
                        <a:t>Esofagite severa (C+D)</a:t>
                      </a:r>
                      <a:endParaRPr lang="it-IT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b="1"/>
                        <a:t>16,3%</a:t>
                      </a:r>
                      <a:endParaRPr lang="it-IT" sz="140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1424822"/>
                  </a:ext>
                </a:extLst>
              </a:tr>
              <a:tr h="1989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Esofago di Barrett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/>
                        <a:t>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it-IT" sz="1400" dirty="0"/>
                        <a:t>9,3%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olSlan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292317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D3223F50-2A2C-DA2C-D6F5-8AF284510A4D}"/>
              </a:ext>
            </a:extLst>
          </p:cNvPr>
          <p:cNvSpPr txBox="1"/>
          <p:nvPr/>
        </p:nvSpPr>
        <p:spPr>
          <a:xfrm>
            <a:off x="381000" y="1280160"/>
            <a:ext cx="1358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/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2387279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E192AD3C-2A1E-41BC-9CB4-332A94FBE97D}"/>
              </a:ext>
            </a:extLst>
          </p:cNvPr>
          <p:cNvSpPr txBox="1"/>
          <p:nvPr/>
        </p:nvSpPr>
        <p:spPr>
          <a:xfrm>
            <a:off x="381000" y="2133600"/>
            <a:ext cx="11079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/>
              <a:t>Patients</a:t>
            </a:r>
            <a:r>
              <a:rPr lang="it-IT" sz="2400" dirty="0"/>
              <a:t> with ERD, </a:t>
            </a:r>
            <a:r>
              <a:rPr lang="it-IT" sz="2400" dirty="0" err="1"/>
              <a:t>compared</a:t>
            </a:r>
            <a:r>
              <a:rPr lang="it-IT" sz="2400" dirty="0"/>
              <a:t> to NERD, </a:t>
            </a:r>
            <a:r>
              <a:rPr lang="it-IT" sz="2400" dirty="0" err="1"/>
              <a:t>reported</a:t>
            </a:r>
            <a:r>
              <a:rPr lang="it-IT" sz="2400" dirty="0"/>
              <a:t> </a:t>
            </a:r>
            <a:r>
              <a:rPr lang="it-IT" sz="2400" dirty="0" err="1"/>
              <a:t>lower</a:t>
            </a:r>
            <a:r>
              <a:rPr lang="it-IT" sz="2400" dirty="0"/>
              <a:t> </a:t>
            </a:r>
            <a:r>
              <a:rPr lang="it-IT" sz="2400" dirty="0" err="1"/>
              <a:t>value</a:t>
            </a:r>
            <a:r>
              <a:rPr lang="it-IT" sz="2400" dirty="0"/>
              <a:t> of EGJ-min (7.4 vs 13.8; </a:t>
            </a:r>
            <a:r>
              <a:rPr lang="it-IT" sz="2400" dirty="0" err="1"/>
              <a:t>p</a:t>
            </a:r>
            <a:r>
              <a:rPr lang="it-IT" sz="2400" dirty="0"/>
              <a:t>=0.0087), EGJ-</a:t>
            </a:r>
            <a:r>
              <a:rPr lang="it-IT" sz="2400" dirty="0" err="1"/>
              <a:t>mean</a:t>
            </a:r>
            <a:r>
              <a:rPr lang="it-IT" sz="2400" dirty="0"/>
              <a:t> (19.6 vs 11.3; p:0.0091).</a:t>
            </a:r>
          </a:p>
          <a:p>
            <a:endParaRPr lang="it-IT" sz="2400" dirty="0"/>
          </a:p>
          <a:p>
            <a:r>
              <a:rPr lang="it-IT" sz="2400" dirty="0"/>
              <a:t>On the </a:t>
            </a:r>
            <a:r>
              <a:rPr lang="it-IT" sz="2400" dirty="0" err="1"/>
              <a:t>other</a:t>
            </a:r>
            <a:r>
              <a:rPr lang="it-IT" sz="2400" dirty="0"/>
              <a:t> hand, </a:t>
            </a:r>
            <a:r>
              <a:rPr lang="it-IT" sz="2400" b="1" dirty="0"/>
              <a:t>UES </a:t>
            </a:r>
            <a:r>
              <a:rPr lang="it-IT" sz="2400" b="1" dirty="0" err="1"/>
              <a:t>basal</a:t>
            </a:r>
            <a:r>
              <a:rPr lang="it-IT" sz="2400" b="1" dirty="0"/>
              <a:t> pressure </a:t>
            </a:r>
            <a:r>
              <a:rPr lang="it-IT" sz="2400" b="1" dirty="0" err="1"/>
              <a:t>resulted</a:t>
            </a:r>
            <a:r>
              <a:rPr lang="it-IT" sz="2400" b="1" dirty="0"/>
              <a:t> </a:t>
            </a:r>
            <a:r>
              <a:rPr lang="it-IT" sz="2400" b="1" dirty="0" err="1"/>
              <a:t>higher</a:t>
            </a:r>
            <a:r>
              <a:rPr lang="it-IT" sz="2400" b="1" dirty="0"/>
              <a:t> in </a:t>
            </a:r>
            <a:r>
              <a:rPr lang="it-IT" sz="2400" b="1" dirty="0" err="1"/>
              <a:t>patents</a:t>
            </a:r>
            <a:r>
              <a:rPr lang="it-IT" sz="2400" b="1" dirty="0"/>
              <a:t> with ERD (87.6 vs 62.1; </a:t>
            </a:r>
            <a:r>
              <a:rPr lang="it-IT" sz="2400" b="1" dirty="0" err="1"/>
              <a:t>p</a:t>
            </a:r>
            <a:r>
              <a:rPr lang="it-IT" sz="2400" b="1" dirty="0"/>
              <a:t>=0.020).</a:t>
            </a:r>
          </a:p>
          <a:p>
            <a:endParaRPr lang="it-IT" sz="2400" b="1" dirty="0"/>
          </a:p>
          <a:p>
            <a:r>
              <a:rPr lang="it-IT" sz="2400" dirty="0"/>
              <a:t>UES </a:t>
            </a:r>
            <a:r>
              <a:rPr lang="it-IT" sz="2400" dirty="0" err="1"/>
              <a:t>residual</a:t>
            </a:r>
            <a:r>
              <a:rPr lang="it-IT" sz="2400" dirty="0"/>
              <a:t> pressure </a:t>
            </a:r>
            <a:r>
              <a:rPr lang="it-IT" sz="2400" dirty="0" err="1"/>
              <a:t>showed</a:t>
            </a:r>
            <a:r>
              <a:rPr lang="it-IT" sz="2400" dirty="0"/>
              <a:t> no </a:t>
            </a:r>
            <a:r>
              <a:rPr lang="it-IT" sz="2400" dirty="0" err="1"/>
              <a:t>significant</a:t>
            </a:r>
            <a:r>
              <a:rPr lang="it-IT" sz="2400" dirty="0"/>
              <a:t> (1.9 vs 1.7; </a:t>
            </a:r>
            <a:r>
              <a:rPr lang="it-IT" sz="2400" dirty="0" err="1"/>
              <a:t>p</a:t>
            </a:r>
            <a:r>
              <a:rPr lang="it-IT" sz="2400" dirty="0"/>
              <a:t>=0.2907).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4301B41-E918-39F5-BA44-A621B9BD1D9F}"/>
              </a:ext>
            </a:extLst>
          </p:cNvPr>
          <p:cNvSpPr txBox="1"/>
          <p:nvPr/>
        </p:nvSpPr>
        <p:spPr>
          <a:xfrm>
            <a:off x="381000" y="1280160"/>
            <a:ext cx="1358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/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2768084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BA36E28C-9A41-7B3D-50E0-7FCAD6BFD58E}"/>
              </a:ext>
            </a:extLst>
          </p:cNvPr>
          <p:cNvSpPr txBox="1"/>
          <p:nvPr/>
        </p:nvSpPr>
        <p:spPr>
          <a:xfrm>
            <a:off x="494270" y="1235085"/>
            <a:ext cx="1872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/>
              <a:t>Conclusioni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CFF682E-5867-7700-84BC-6340B655950C}"/>
              </a:ext>
            </a:extLst>
          </p:cNvPr>
          <p:cNvSpPr txBox="1"/>
          <p:nvPr/>
        </p:nvSpPr>
        <p:spPr>
          <a:xfrm>
            <a:off x="132522" y="1895061"/>
            <a:ext cx="5622819" cy="713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2000" b="1" dirty="0"/>
              <a:t>Gruppo ERD</a:t>
            </a:r>
            <a:r>
              <a:rPr lang="it-IT" sz="2000" dirty="0"/>
              <a:t>: riduzione </a:t>
            </a:r>
            <a:r>
              <a:rPr lang="it-IT" sz="2000" i="1" dirty="0"/>
              <a:t>EGJ </a:t>
            </a:r>
            <a:r>
              <a:rPr lang="it-IT" sz="2000" i="1" dirty="0" err="1"/>
              <a:t>mean</a:t>
            </a:r>
            <a:endParaRPr lang="it-IT" sz="2000" dirty="0"/>
          </a:p>
          <a:p>
            <a:r>
              <a:rPr lang="it-IT" sz="2000" i="1" dirty="0"/>
              <a:t>                                   aumento UES </a:t>
            </a:r>
            <a:r>
              <a:rPr lang="it-IT" sz="2000" i="1" dirty="0" err="1"/>
              <a:t>basal</a:t>
            </a:r>
            <a:r>
              <a:rPr lang="it-IT" sz="2000" i="1" dirty="0"/>
              <a:t> pressure </a:t>
            </a:r>
            <a:r>
              <a:rPr lang="it-IT" sz="2000" i="1" dirty="0">
                <a:sym typeface="Wingdings" pitchFamily="2" charset="2"/>
              </a:rPr>
              <a:t></a:t>
            </a:r>
            <a:endParaRPr lang="it-IT" sz="20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35E8311-0625-F091-CFA0-C723337918BD}"/>
              </a:ext>
            </a:extLst>
          </p:cNvPr>
          <p:cNvSpPr txBox="1"/>
          <p:nvPr/>
        </p:nvSpPr>
        <p:spPr>
          <a:xfrm>
            <a:off x="755374" y="35383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2BC30A5-6C2F-7D53-C068-5C109C212F04}"/>
              </a:ext>
            </a:extLst>
          </p:cNvPr>
          <p:cNvSpPr txBox="1"/>
          <p:nvPr/>
        </p:nvSpPr>
        <p:spPr>
          <a:xfrm>
            <a:off x="5478906" y="2203034"/>
            <a:ext cx="6420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>
                <a:sym typeface="Wingdings" pitchFamily="2" charset="2"/>
              </a:rPr>
              <a:t> UES </a:t>
            </a:r>
            <a:r>
              <a:rPr lang="it-IT" sz="2000" i="1" dirty="0" err="1">
                <a:sym typeface="Wingdings" pitchFamily="2" charset="2"/>
              </a:rPr>
              <a:t>hypertonicity</a:t>
            </a:r>
            <a:r>
              <a:rPr lang="it-IT" sz="2000" i="1" dirty="0">
                <a:sym typeface="Wingdings" pitchFamily="2" charset="2"/>
              </a:rPr>
              <a:t> </a:t>
            </a:r>
            <a:r>
              <a:rPr lang="it-IT" sz="2000" dirty="0">
                <a:sym typeface="Wingdings" pitchFamily="2" charset="2"/>
              </a:rPr>
              <a:t>come possibile meccanismo    compensatorio in fenotipo erosivo</a:t>
            </a:r>
            <a:endParaRPr lang="it-IT" sz="20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9C3A7B8-0765-CD62-FFFF-02526F984DF9}"/>
              </a:ext>
            </a:extLst>
          </p:cNvPr>
          <p:cNvSpPr txBox="1"/>
          <p:nvPr/>
        </p:nvSpPr>
        <p:spPr>
          <a:xfrm>
            <a:off x="494270" y="3361038"/>
            <a:ext cx="3159583" cy="36933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it-IT" dirty="0"/>
              <a:t>Confronto con la letteratura …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DF54B3C-4133-1903-8631-2F10734421F3}"/>
              </a:ext>
            </a:extLst>
          </p:cNvPr>
          <p:cNvSpPr txBox="1"/>
          <p:nvPr/>
        </p:nvSpPr>
        <p:spPr>
          <a:xfrm>
            <a:off x="2079764" y="8427307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- </a:t>
            </a: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0FF1F978-D146-7DF7-C7B6-BAA17BA6F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08" y="3928065"/>
            <a:ext cx="11412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✅ -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Kemple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et. al (2022): 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GERD </a:t>
            </a: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patients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(by </a:t>
            </a: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DeMeester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</a:t>
            </a: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criteria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) </a:t>
            </a: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had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</a:t>
            </a: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higher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</a:t>
            </a: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mean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UES </a:t>
            </a: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basal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pressure 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— 72.8 mmHg versus 64.3 mmHg in non-GERD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patients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(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p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= 0.04)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261600CF-8381-B181-6A21-8A32940F5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964" y="4389198"/>
            <a:ext cx="113230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100" dirty="0">
                <a:solidFill>
                  <a:srgbClr val="374151"/>
                </a:solidFill>
              </a:rPr>
              <a:t>  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-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Dantes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et al. (2021), review: 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acute </a:t>
            </a: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gastroesophageal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</a:t>
            </a: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reflux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</a:t>
            </a: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episodes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trigger a UES pressure </a:t>
            </a: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increase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</a:t>
            </a: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as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a </a:t>
            </a:r>
            <a:r>
              <a:rPr kumimoji="0" lang="it-IT" altLang="it-IT" sz="1200" b="1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protective</a:t>
            </a:r>
            <a:r>
              <a:rPr kumimoji="0" lang="it-IT" altLang="it-IT" sz="1200" b="1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reflex</a:t>
            </a:r>
            <a:r>
              <a:rPr lang="it-IT" altLang="it-IT" sz="1200" dirty="0">
                <a:solidFill>
                  <a:srgbClr val="374151"/>
                </a:solidFill>
              </a:rPr>
              <a:t>, </a:t>
            </a:r>
            <a:r>
              <a:rPr lang="it-IT" altLang="it-IT" sz="1200" dirty="0" err="1">
                <a:solidFill>
                  <a:srgbClr val="374151"/>
                </a:solidFill>
              </a:rPr>
              <a:t>but</a:t>
            </a:r>
            <a:r>
              <a:rPr lang="it-IT" altLang="it-IT" sz="1200" dirty="0">
                <a:solidFill>
                  <a:srgbClr val="374151"/>
                </a:solidFill>
              </a:rPr>
              <a:t> in </a:t>
            </a:r>
            <a:r>
              <a:rPr lang="it-IT" altLang="it-IT" sz="1200" dirty="0" err="1">
                <a:solidFill>
                  <a:srgbClr val="374151"/>
                </a:solidFill>
              </a:rPr>
              <a:t>chronic</a:t>
            </a:r>
            <a:r>
              <a:rPr lang="it-IT" altLang="it-IT" sz="1200" dirty="0">
                <a:solidFill>
                  <a:srgbClr val="374151"/>
                </a:solidFill>
              </a:rPr>
              <a:t> GERD the </a:t>
            </a:r>
            <a:r>
              <a:rPr lang="it-IT" altLang="it-IT" sz="1200" dirty="0" err="1">
                <a:solidFill>
                  <a:srgbClr val="374151"/>
                </a:solidFill>
              </a:rPr>
              <a:t>resting</a:t>
            </a:r>
            <a:r>
              <a:rPr lang="it-IT" altLang="it-IT" sz="1200" dirty="0">
                <a:solidFill>
                  <a:srgbClr val="374151"/>
                </a:solidFill>
              </a:rPr>
              <a:t> UES </a:t>
            </a:r>
            <a:r>
              <a:rPr lang="it-IT" altLang="it-IT" sz="1200" dirty="0" err="1">
                <a:solidFill>
                  <a:srgbClr val="374151"/>
                </a:solidFill>
              </a:rPr>
              <a:t>may</a:t>
            </a:r>
            <a:r>
              <a:rPr lang="it-IT" altLang="it-IT" sz="1200" dirty="0">
                <a:solidFill>
                  <a:srgbClr val="374151"/>
                </a:solidFill>
              </a:rPr>
              <a:t> </a:t>
            </a:r>
            <a:r>
              <a:rPr lang="it-IT" altLang="it-IT" sz="1200" dirty="0" err="1">
                <a:solidFill>
                  <a:srgbClr val="374151"/>
                </a:solidFill>
              </a:rPr>
              <a:t>actually</a:t>
            </a:r>
            <a:r>
              <a:rPr lang="it-IT" altLang="it-IT" sz="1200" dirty="0">
                <a:solidFill>
                  <a:srgbClr val="374151"/>
                </a:solidFill>
              </a:rPr>
              <a:t> show </a:t>
            </a:r>
            <a:r>
              <a:rPr lang="it-IT" altLang="it-IT" sz="1200" dirty="0" err="1">
                <a:solidFill>
                  <a:srgbClr val="374151"/>
                </a:solidFill>
              </a:rPr>
              <a:t>reduced</a:t>
            </a:r>
            <a:r>
              <a:rPr lang="it-IT" altLang="it-IT" sz="1200" dirty="0">
                <a:solidFill>
                  <a:srgbClr val="374151"/>
                </a:solidFill>
              </a:rPr>
              <a:t> </a:t>
            </a:r>
            <a:r>
              <a:rPr lang="it-IT" altLang="it-IT" sz="1200" dirty="0" err="1">
                <a:solidFill>
                  <a:srgbClr val="374151"/>
                </a:solidFill>
              </a:rPr>
              <a:t>lenght</a:t>
            </a:r>
            <a:r>
              <a:rPr lang="it-IT" altLang="it-IT" sz="1200" dirty="0">
                <a:solidFill>
                  <a:srgbClr val="374151"/>
                </a:solidFill>
              </a:rPr>
              <a:t> and </a:t>
            </a:r>
            <a:r>
              <a:rPr lang="it-IT" altLang="it-IT" sz="1200" dirty="0" err="1">
                <a:solidFill>
                  <a:srgbClr val="374151"/>
                </a:solidFill>
              </a:rPr>
              <a:t>decreased</a:t>
            </a:r>
            <a:r>
              <a:rPr lang="it-IT" altLang="it-IT" sz="1200" dirty="0">
                <a:solidFill>
                  <a:srgbClr val="374151"/>
                </a:solidFill>
              </a:rPr>
              <a:t> </a:t>
            </a:r>
            <a:r>
              <a:rPr lang="it-IT" altLang="it-IT" sz="1200" dirty="0" err="1">
                <a:solidFill>
                  <a:srgbClr val="374151"/>
                </a:solidFill>
              </a:rPr>
              <a:t>basal</a:t>
            </a:r>
            <a:r>
              <a:rPr lang="it-IT" altLang="it-IT" sz="1200" dirty="0">
                <a:solidFill>
                  <a:srgbClr val="374151"/>
                </a:solidFill>
              </a:rPr>
              <a:t> pressure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</a:t>
            </a:r>
            <a:endParaRPr kumimoji="0" lang="it-IT" alt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E281DDC6-B716-8A16-07A2-7978E9015C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964" y="5142235"/>
            <a:ext cx="117598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❌ - Wang et al. (2019)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compared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ERD and NERD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patients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and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found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similar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UES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basal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pressure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between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the groups (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p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= 0.168),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though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UES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residual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pressure and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other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sphincter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parameters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were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more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impaired</a:t>
            </a:r>
            <a:r>
              <a:rPr kumimoji="0" lang="it-IT" altLang="it-IT" sz="1200" b="0" i="0" u="none" strike="noStrike" cap="none" normalizeH="0" baseline="0" dirty="0">
                <a:ln>
                  <a:noFill/>
                </a:ln>
                <a:solidFill>
                  <a:srgbClr val="374151"/>
                </a:solidFill>
                <a:effectLst/>
              </a:rPr>
              <a:t> in ERD </a:t>
            </a:r>
            <a:r>
              <a:rPr kumimoji="0" lang="it-IT" altLang="it-IT" sz="1200" b="0" i="0" u="none" strike="noStrike" cap="none" normalizeH="0" baseline="0" dirty="0" err="1">
                <a:ln>
                  <a:noFill/>
                </a:ln>
                <a:solidFill>
                  <a:srgbClr val="374151"/>
                </a:solidFill>
                <a:effectLst/>
              </a:rPr>
              <a:t>patients</a:t>
            </a:r>
            <a:endParaRPr kumimoji="0" lang="it-IT" altLang="it-IT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31294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DD13489A-E02B-6622-181F-D1CDB11620E0}"/>
              </a:ext>
            </a:extLst>
          </p:cNvPr>
          <p:cNvSpPr txBox="1"/>
          <p:nvPr/>
        </p:nvSpPr>
        <p:spPr>
          <a:xfrm>
            <a:off x="728420" y="2228671"/>
            <a:ext cx="108368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2000" dirty="0"/>
              <a:t>Necessario stratificare i pazienti in base a età, BMI, esordio dei sintomi (esposizione all’acido acuta o cronica), reflusso gastro o </a:t>
            </a:r>
            <a:r>
              <a:rPr lang="it-IT" sz="2000" dirty="0" err="1"/>
              <a:t>laringo</a:t>
            </a:r>
            <a:r>
              <a:rPr lang="it-IT" sz="2000" dirty="0"/>
              <a:t>-esofageo per comprendere possibile compromissione UES</a:t>
            </a:r>
          </a:p>
          <a:p>
            <a:pPr marL="285750" indent="-285750">
              <a:buFontTx/>
              <a:buChar char="-"/>
            </a:pPr>
            <a:endParaRPr lang="it-IT" sz="2000" dirty="0"/>
          </a:p>
          <a:p>
            <a:pPr marL="285750" indent="-285750">
              <a:buFontTx/>
              <a:buChar char="-"/>
            </a:pPr>
            <a:r>
              <a:rPr lang="it-IT" sz="2000" b="1" dirty="0"/>
              <a:t>GERD erosiva</a:t>
            </a:r>
            <a:r>
              <a:rPr lang="it-IT" sz="2000" dirty="0"/>
              <a:t> come possibile causa di alterazione pressione UES?</a:t>
            </a:r>
          </a:p>
          <a:p>
            <a:pPr marL="285750" indent="-285750">
              <a:buFontTx/>
              <a:buChar char="-"/>
            </a:pPr>
            <a:endParaRPr lang="it-IT" sz="2000" dirty="0"/>
          </a:p>
          <a:p>
            <a:pPr marL="285750" indent="-285750">
              <a:buFontTx/>
              <a:buChar char="-"/>
            </a:pPr>
            <a:r>
              <a:rPr lang="it-IT" sz="2000" dirty="0"/>
              <a:t>Possibili implicazioni cliniche (es. UES come parametro per calcolo GERD </a:t>
            </a:r>
            <a:r>
              <a:rPr lang="it-IT" sz="2000" dirty="0" err="1"/>
              <a:t>probability</a:t>
            </a:r>
            <a:r>
              <a:rPr lang="it-IT" sz="2000" dirty="0"/>
              <a:t>/erosive </a:t>
            </a:r>
            <a:r>
              <a:rPr lang="it-IT" sz="2000" dirty="0" err="1"/>
              <a:t>probability</a:t>
            </a:r>
            <a:r>
              <a:rPr lang="it-IT" sz="2000" dirty="0"/>
              <a:t>?)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7C264C3-39A7-2336-7912-E34570C91692}"/>
              </a:ext>
            </a:extLst>
          </p:cNvPr>
          <p:cNvSpPr txBox="1"/>
          <p:nvPr/>
        </p:nvSpPr>
        <p:spPr>
          <a:xfrm>
            <a:off x="728420" y="1348353"/>
            <a:ext cx="2209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/>
              <a:t>Obiettivi futuri</a:t>
            </a:r>
          </a:p>
        </p:txBody>
      </p:sp>
    </p:spTree>
    <p:extLst>
      <p:ext uri="{BB962C8B-B14F-4D97-AF65-F5344CB8AC3E}">
        <p14:creationId xmlns:p14="http://schemas.microsoft.com/office/powerpoint/2010/main" val="2538723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853C099-8CE1-EC54-08BA-03C6BE2E548C}"/>
              </a:ext>
            </a:extLst>
          </p:cNvPr>
          <p:cNvSpPr txBox="1"/>
          <p:nvPr/>
        </p:nvSpPr>
        <p:spPr>
          <a:xfrm>
            <a:off x="4138048" y="1255363"/>
            <a:ext cx="3400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>
                <a:latin typeface="Trebuchet MS" panose="020B0703020202090204" pitchFamily="34" charset="0"/>
                <a:ea typeface="Baskerville" panose="02020502070401020303" pitchFamily="18" charset="0"/>
              </a:rPr>
              <a:t>Grazie dell’attenzione</a:t>
            </a:r>
          </a:p>
        </p:txBody>
      </p:sp>
      <p:pic>
        <p:nvPicPr>
          <p:cNvPr id="6" name="Immagine 5" descr="Immagine che contiene Cartoni animati, clipart, cartone animato, narrativa&#10;&#10;Il contenuto generato dall'IA potrebbe non essere corretto.">
            <a:extLst>
              <a:ext uri="{FF2B5EF4-FFF2-40B4-BE49-F238E27FC236}">
                <a16:creationId xmlns:a16="http://schemas.microsoft.com/office/drawing/2014/main" id="{49803658-8C2A-241E-E4A2-8E02D2FF3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7248" y="1935997"/>
            <a:ext cx="4517504" cy="4517504"/>
          </a:xfrm>
          <a:prstGeom prst="rect">
            <a:avLst/>
          </a:prstGeom>
        </p:spPr>
      </p:pic>
      <p:pic>
        <p:nvPicPr>
          <p:cNvPr id="9" name="Immagine 8" descr="Immagine che contiene dito, mano&#10;&#10;Il contenuto generato dall'IA potrebbe non essere corretto.">
            <a:extLst>
              <a:ext uri="{FF2B5EF4-FFF2-40B4-BE49-F238E27FC236}">
                <a16:creationId xmlns:a16="http://schemas.microsoft.com/office/drawing/2014/main" id="{32D9E195-7D0E-12DF-4934-063146BD7D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0001" y="1211019"/>
            <a:ext cx="677732" cy="50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35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EF3A6272-64BD-7215-6643-6739A1FF8B18}"/>
              </a:ext>
            </a:extLst>
          </p:cNvPr>
          <p:cNvSpPr txBox="1"/>
          <p:nvPr/>
        </p:nvSpPr>
        <p:spPr>
          <a:xfrm>
            <a:off x="684627" y="1485549"/>
            <a:ext cx="1150737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2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Higher</a:t>
            </a:r>
            <a:r>
              <a:rPr lang="it-IT" sz="32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Upper </a:t>
            </a:r>
            <a:r>
              <a:rPr lang="it-IT" sz="32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Esophageal</a:t>
            </a:r>
            <a:r>
              <a:rPr lang="it-IT" sz="32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2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Sphincter</a:t>
            </a:r>
            <a:r>
              <a:rPr lang="it-IT" sz="32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pressure </a:t>
            </a:r>
            <a:r>
              <a:rPr lang="it-IT" sz="32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differentiates</a:t>
            </a:r>
            <a:r>
              <a:rPr lang="it-IT" sz="32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Erosive from Non-Erosive </a:t>
            </a:r>
            <a:r>
              <a:rPr lang="it-IT" sz="32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Reflux</a:t>
            </a:r>
            <a:r>
              <a:rPr lang="it-IT" sz="32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2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Disease</a:t>
            </a:r>
            <a:r>
              <a:rPr lang="it-IT" sz="32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a High-</a:t>
            </a:r>
            <a:r>
              <a:rPr lang="it-IT" sz="32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resolution</a:t>
            </a:r>
            <a:r>
              <a:rPr lang="it-IT" sz="32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32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Manometry</a:t>
            </a:r>
            <a:r>
              <a:rPr lang="it-IT" sz="32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study</a:t>
            </a:r>
            <a:endParaRPr lang="it-IT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3B67619-796E-562A-6976-4A94DA443F80}"/>
              </a:ext>
            </a:extLst>
          </p:cNvPr>
          <p:cNvSpPr txBox="1"/>
          <p:nvPr/>
        </p:nvSpPr>
        <p:spPr>
          <a:xfrm>
            <a:off x="1018834" y="3429000"/>
            <a:ext cx="878305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err="1"/>
              <a:t>Authors</a:t>
            </a:r>
            <a:r>
              <a:rPr lang="it-IT" sz="1600" b="1" dirty="0"/>
              <a:t>: </a:t>
            </a:r>
            <a:r>
              <a:rPr lang="it-IT" sz="1600" u="sng" dirty="0"/>
              <a:t>Lorenzo Bini</a:t>
            </a:r>
            <a:r>
              <a:rPr lang="it-IT" sz="1600" u="sng" baseline="30000" dirty="0"/>
              <a:t>1</a:t>
            </a:r>
            <a:r>
              <a:rPr lang="it-IT" sz="1600" dirty="0"/>
              <a:t>; Pierfrancesco Visaggi</a:t>
            </a:r>
            <a:r>
              <a:rPr lang="it-IT" sz="1600" baseline="30000" dirty="0"/>
              <a:t>1,2</a:t>
            </a:r>
            <a:r>
              <a:rPr lang="it-IT" sz="1600" dirty="0"/>
              <a:t>; Elena Sigura</a:t>
            </a:r>
            <a:r>
              <a:rPr lang="it-IT" sz="1600" baseline="30000" dirty="0"/>
              <a:t>3</a:t>
            </a:r>
            <a:r>
              <a:rPr lang="it-IT" sz="1600" dirty="0"/>
              <a:t>; Federico Testi</a:t>
            </a:r>
            <a:r>
              <a:rPr lang="it-IT" sz="1600" baseline="30000" dirty="0"/>
              <a:t>1</a:t>
            </a:r>
            <a:r>
              <a:rPr lang="it-IT" sz="1600" dirty="0"/>
              <a:t>, Gaia Cairoli</a:t>
            </a:r>
            <a:r>
              <a:rPr lang="it-IT" sz="1600" baseline="30000" dirty="0"/>
              <a:t>1</a:t>
            </a:r>
            <a:r>
              <a:rPr lang="it-IT" sz="1600" dirty="0"/>
              <a:t>, Mauro Mitilini</a:t>
            </a:r>
            <a:r>
              <a:rPr lang="it-IT" sz="1600" baseline="30000" dirty="0"/>
              <a:t>1</a:t>
            </a:r>
            <a:r>
              <a:rPr lang="it-IT" sz="1600" dirty="0"/>
              <a:t>, Mattia Orazzini</a:t>
            </a:r>
            <a:r>
              <a:rPr lang="it-IT" sz="1600" baseline="30000" dirty="0"/>
              <a:t>1</a:t>
            </a:r>
            <a:r>
              <a:rPr lang="it-IT" sz="1600" dirty="0"/>
              <a:t>, Giulia Adamo</a:t>
            </a:r>
            <a:r>
              <a:rPr lang="it-IT" sz="1600" baseline="30000" dirty="0"/>
              <a:t>4</a:t>
            </a:r>
            <a:r>
              <a:rPr lang="it-IT" sz="1600" dirty="0"/>
              <a:t>, Veronica Pardi</a:t>
            </a:r>
            <a:r>
              <a:rPr lang="it-IT" sz="1600" baseline="30000" dirty="0"/>
              <a:t>1</a:t>
            </a:r>
            <a:r>
              <a:rPr lang="it-IT" sz="1600" dirty="0"/>
              <a:t>, Linda Ceccarelli</a:t>
            </a:r>
            <a:r>
              <a:rPr lang="it-IT" sz="1600" baseline="30000" dirty="0"/>
              <a:t>1</a:t>
            </a:r>
            <a:r>
              <a:rPr lang="it-IT" sz="1600" dirty="0"/>
              <a:t>, Raffaele Manta</a:t>
            </a:r>
            <a:r>
              <a:rPr lang="it-IT" sz="1600" baseline="30000" dirty="0"/>
              <a:t>4</a:t>
            </a:r>
            <a:r>
              <a:rPr lang="it-IT" sz="1600" dirty="0"/>
              <a:t>, Emanuele Marciano</a:t>
            </a:r>
            <a:r>
              <a:rPr lang="it-IT" sz="1600" baseline="30000" dirty="0"/>
              <a:t>2</a:t>
            </a:r>
            <a:r>
              <a:rPr lang="it-IT" sz="1600" dirty="0"/>
              <a:t>, Massimo Bellini</a:t>
            </a:r>
            <a:r>
              <a:rPr lang="it-IT" sz="1600" baseline="30000" dirty="0"/>
              <a:t>1</a:t>
            </a:r>
            <a:r>
              <a:rPr lang="it-IT" sz="1600" dirty="0"/>
              <a:t>, Stefano Siboni</a:t>
            </a:r>
            <a:r>
              <a:rPr lang="it-IT" sz="1600" baseline="30000" dirty="0"/>
              <a:t>5</a:t>
            </a:r>
            <a:r>
              <a:rPr lang="it-IT" sz="1600" dirty="0"/>
              <a:t>, Edoardo V. Savarino</a:t>
            </a:r>
            <a:r>
              <a:rPr lang="it-IT" sz="1600" baseline="30000" dirty="0"/>
              <a:t>6</a:t>
            </a:r>
            <a:r>
              <a:rPr lang="it-IT" sz="1600" dirty="0"/>
              <a:t>, Nicola de Bortoli</a:t>
            </a:r>
            <a:r>
              <a:rPr lang="it-IT" sz="1600" baseline="30000" dirty="0"/>
              <a:t>1</a:t>
            </a:r>
            <a:endParaRPr lang="it-IT" sz="1600" dirty="0"/>
          </a:p>
          <a:p>
            <a:r>
              <a:rPr lang="en-US" sz="1400" b="1" dirty="0"/>
              <a:t> </a:t>
            </a:r>
            <a:endParaRPr lang="it-IT" sz="1400" dirty="0"/>
          </a:p>
          <a:p>
            <a:r>
              <a:rPr lang="en-US" sz="1400" b="1" dirty="0"/>
              <a:t>AFFILIATIONS:</a:t>
            </a:r>
            <a:endParaRPr lang="it-IT" sz="1400" dirty="0"/>
          </a:p>
          <a:p>
            <a:r>
              <a:rPr lang="en-US" sz="1400" baseline="30000" dirty="0"/>
              <a:t>1</a:t>
            </a:r>
            <a:r>
              <a:rPr lang="en-US" sz="1400" dirty="0"/>
              <a:t> Division of Gastroenterology, Department of Translational Research and New Technologies in Medicine and Surgery; University of Pisa, Pisa, Italy.</a:t>
            </a:r>
            <a:endParaRPr lang="it-IT" sz="1400" dirty="0"/>
          </a:p>
          <a:p>
            <a:r>
              <a:rPr lang="en-US" sz="1400" baseline="30000" dirty="0"/>
              <a:t>2</a:t>
            </a:r>
            <a:r>
              <a:rPr lang="en-US" sz="1400" dirty="0"/>
              <a:t> Division of Endoscopy; Department of Surgery; University-Hospital of Pisa, Pisa, Italy.</a:t>
            </a:r>
            <a:endParaRPr lang="it-IT" sz="1400" dirty="0"/>
          </a:p>
          <a:p>
            <a:r>
              <a:rPr lang="en-US" sz="1400" baseline="30000" dirty="0"/>
              <a:t>3</a:t>
            </a:r>
            <a:r>
              <a:rPr lang="en-US" sz="1400" dirty="0"/>
              <a:t> Division of Gastroenterology, University of Trieste, Trieste, Italy.</a:t>
            </a:r>
          </a:p>
          <a:p>
            <a:r>
              <a:rPr lang="en-US" sz="1400" baseline="30000" dirty="0"/>
              <a:t>4 </a:t>
            </a:r>
            <a:r>
              <a:rPr lang="en-US" sz="1400" dirty="0"/>
              <a:t>Digestive Endoscopy Unit, ASL Toscana Nord-</a:t>
            </a:r>
            <a:r>
              <a:rPr lang="en-US" sz="1400" dirty="0" err="1"/>
              <a:t>Ovest</a:t>
            </a:r>
            <a:r>
              <a:rPr lang="en-US" sz="1400" dirty="0"/>
              <a:t>, </a:t>
            </a:r>
            <a:r>
              <a:rPr lang="en-US" sz="1400" dirty="0" err="1"/>
              <a:t>Spedali</a:t>
            </a:r>
            <a:r>
              <a:rPr lang="en-US" sz="1400" dirty="0"/>
              <a:t> </a:t>
            </a:r>
            <a:r>
              <a:rPr lang="en-US" sz="1400" dirty="0" err="1"/>
              <a:t>Riuniti</a:t>
            </a:r>
            <a:r>
              <a:rPr lang="en-US" sz="1400" dirty="0"/>
              <a:t> Hospital, Livorno, Italy</a:t>
            </a:r>
            <a:endParaRPr lang="it-IT" sz="1400" dirty="0"/>
          </a:p>
          <a:p>
            <a:r>
              <a:rPr lang="en-US" sz="1400" baseline="30000" dirty="0"/>
              <a:t>5</a:t>
            </a:r>
            <a:r>
              <a:rPr lang="en-US" sz="1400" dirty="0"/>
              <a:t> </a:t>
            </a:r>
            <a:r>
              <a:rPr lang="it-IT" sz="1400" dirty="0" err="1"/>
              <a:t>Division</a:t>
            </a:r>
            <a:r>
              <a:rPr lang="it-IT" sz="1400" dirty="0"/>
              <a:t> of General and Emergency Surgery, San Donato Hospital, Milan, </a:t>
            </a:r>
            <a:r>
              <a:rPr lang="it-IT" sz="1400" dirty="0" err="1"/>
              <a:t>Italy</a:t>
            </a:r>
            <a:r>
              <a:rPr lang="it-IT" sz="1400" dirty="0"/>
              <a:t>.</a:t>
            </a:r>
          </a:p>
          <a:p>
            <a:r>
              <a:rPr lang="it-IT" sz="1400" baseline="30000" dirty="0"/>
              <a:t>6</a:t>
            </a:r>
            <a:r>
              <a:rPr lang="it-IT" sz="1400" dirty="0"/>
              <a:t> </a:t>
            </a:r>
            <a:r>
              <a:rPr lang="it-IT" sz="1400" dirty="0" err="1"/>
              <a:t>Division</a:t>
            </a:r>
            <a:r>
              <a:rPr lang="it-IT" sz="1400" dirty="0"/>
              <a:t> of </a:t>
            </a:r>
            <a:r>
              <a:rPr lang="it-IT" sz="1400" dirty="0" err="1"/>
              <a:t>Gastroenterology</a:t>
            </a:r>
            <a:r>
              <a:rPr lang="it-IT" sz="1400" dirty="0"/>
              <a:t>, Department of Surgery, </a:t>
            </a:r>
            <a:r>
              <a:rPr lang="it-IT" sz="1400" dirty="0" err="1"/>
              <a:t>Oncology</a:t>
            </a:r>
            <a:r>
              <a:rPr lang="it-IT" sz="1400" dirty="0"/>
              <a:t> and </a:t>
            </a:r>
            <a:r>
              <a:rPr lang="it-IT" sz="1400" dirty="0" err="1"/>
              <a:t>Gastroenterology</a:t>
            </a:r>
            <a:r>
              <a:rPr lang="it-IT" sz="1400" dirty="0"/>
              <a:t>, University of Padua, Padua, </a:t>
            </a:r>
            <a:r>
              <a:rPr lang="it-IT" sz="1400" dirty="0" err="1"/>
              <a:t>Italy</a:t>
            </a:r>
            <a:r>
              <a:rPr lang="it-IT" sz="1400" dirty="0"/>
              <a:t>.</a:t>
            </a:r>
          </a:p>
        </p:txBody>
      </p:sp>
      <p:pic>
        <p:nvPicPr>
          <p:cNvPr id="3" name="Immagine 2" descr="Immagine che contiene disegno, schizzo, Viso umano, clipart&#10;&#10;Il contenuto generato dall'IA potrebbe non essere corretto.">
            <a:extLst>
              <a:ext uri="{FF2B5EF4-FFF2-40B4-BE49-F238E27FC236}">
                <a16:creationId xmlns:a16="http://schemas.microsoft.com/office/drawing/2014/main" id="{BFE10834-2F27-FC6C-B806-B211C1A33B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2326" y="5372451"/>
            <a:ext cx="1041680" cy="104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95DDE03D-94F4-120C-8E1F-7AD2485974A9}"/>
              </a:ext>
            </a:extLst>
          </p:cNvPr>
          <p:cNvSpPr txBox="1"/>
          <p:nvPr/>
        </p:nvSpPr>
        <p:spPr>
          <a:xfrm>
            <a:off x="3885367" y="1941327"/>
            <a:ext cx="4838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/>
              <a:t>No </a:t>
            </a:r>
            <a:r>
              <a:rPr lang="it-IT" sz="3200" dirty="0" err="1"/>
              <a:t>conflict</a:t>
            </a:r>
            <a:r>
              <a:rPr lang="it-IT" sz="3200" dirty="0"/>
              <a:t> of </a:t>
            </a:r>
            <a:r>
              <a:rPr lang="it-IT" sz="3200" dirty="0" err="1"/>
              <a:t>interest</a:t>
            </a:r>
            <a:endParaRPr lang="it-IT" sz="3200" dirty="0"/>
          </a:p>
        </p:txBody>
      </p:sp>
      <p:pic>
        <p:nvPicPr>
          <p:cNvPr id="5" name="Immagine 4" descr="Foro a Roma al crepuscolo">
            <a:extLst>
              <a:ext uri="{FF2B5EF4-FFF2-40B4-BE49-F238E27FC236}">
                <a16:creationId xmlns:a16="http://schemas.microsoft.com/office/drawing/2014/main" id="{83AE4B92-438D-E0C8-3746-B3B5223CD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319" y="2926965"/>
            <a:ext cx="4214235" cy="28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81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6C29177-79B1-1A1C-DC9D-4956880B2FD0}"/>
              </a:ext>
            </a:extLst>
          </p:cNvPr>
          <p:cNvSpPr txBox="1"/>
          <p:nvPr/>
        </p:nvSpPr>
        <p:spPr>
          <a:xfrm>
            <a:off x="365929" y="1142960"/>
            <a:ext cx="6797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/>
              <a:t>Manometria esofagea ad alta risoluzione</a:t>
            </a:r>
          </a:p>
        </p:txBody>
      </p:sp>
      <p:pic>
        <p:nvPicPr>
          <p:cNvPr id="4" name="Immagine 3" descr="Immagine che contiene testo, schermata, Policromia, Diagramma&#10;&#10;Il contenuto generato dall'IA potrebbe non essere corretto.">
            <a:extLst>
              <a:ext uri="{FF2B5EF4-FFF2-40B4-BE49-F238E27FC236}">
                <a16:creationId xmlns:a16="http://schemas.microsoft.com/office/drawing/2014/main" id="{87555403-1C97-388D-D188-75F2CECC1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4311" y="1142960"/>
            <a:ext cx="4747689" cy="4048972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A598DFFA-D390-C48C-026A-D7853EDF61EF}"/>
              </a:ext>
            </a:extLst>
          </p:cNvPr>
          <p:cNvSpPr txBox="1"/>
          <p:nvPr/>
        </p:nvSpPr>
        <p:spPr>
          <a:xfrm>
            <a:off x="80925" y="1704855"/>
            <a:ext cx="64431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dirty="0"/>
              <a:t>Studia la fisiopatologia esofagea e la motilità del tratto gastrointestinale superiore</a:t>
            </a:r>
          </a:p>
          <a:p>
            <a:endParaRPr lang="it-IT" dirty="0"/>
          </a:p>
          <a:p>
            <a:pPr marL="285750" indent="-285750">
              <a:buFontTx/>
              <a:buChar char="-"/>
            </a:pPr>
            <a:r>
              <a:rPr lang="it-IT" i="1" dirty="0"/>
              <a:t>High </a:t>
            </a:r>
            <a:r>
              <a:rPr lang="it-IT" i="1" dirty="0" err="1"/>
              <a:t>resolution</a:t>
            </a:r>
            <a:r>
              <a:rPr lang="it-IT" i="1" dirty="0"/>
              <a:t> Solid-State </a:t>
            </a:r>
            <a:r>
              <a:rPr lang="it-IT" i="1" dirty="0" err="1"/>
              <a:t>Manometry</a:t>
            </a:r>
            <a:r>
              <a:rPr lang="it-IT" i="1" dirty="0"/>
              <a:t> </a:t>
            </a:r>
            <a:r>
              <a:rPr lang="it-IT" i="1" dirty="0" err="1"/>
              <a:t>Cathether</a:t>
            </a:r>
            <a:r>
              <a:rPr lang="it-IT" dirty="0"/>
              <a:t>: circa 4 mm di diametro, 24-36 sensori circonferenziali distanziati, a meno di 2 cm con sensori </a:t>
            </a:r>
            <a:r>
              <a:rPr lang="it-IT" dirty="0" err="1"/>
              <a:t>impedenziometrici</a:t>
            </a:r>
            <a:endParaRPr lang="it-IT" dirty="0"/>
          </a:p>
          <a:p>
            <a:pPr marL="285750" indent="-285750">
              <a:buFontTx/>
              <a:buChar char="-"/>
            </a:pPr>
            <a:endParaRPr lang="it-IT" dirty="0"/>
          </a:p>
          <a:p>
            <a:pPr marL="285750" indent="-285750">
              <a:buFontTx/>
              <a:buChar char="-"/>
            </a:pPr>
            <a:r>
              <a:rPr lang="it-IT" i="1" dirty="0"/>
              <a:t>Water </a:t>
            </a:r>
            <a:r>
              <a:rPr lang="it-IT" i="1" dirty="0" err="1"/>
              <a:t>perfused</a:t>
            </a:r>
            <a:r>
              <a:rPr lang="it-IT" i="1" dirty="0"/>
              <a:t> </a:t>
            </a:r>
            <a:r>
              <a:rPr lang="it-IT" i="1" dirty="0" err="1"/>
              <a:t>cathether</a:t>
            </a:r>
            <a:endParaRPr lang="it-IT" i="1" dirty="0"/>
          </a:p>
          <a:p>
            <a:pPr marL="285750" indent="-285750">
              <a:buFontTx/>
              <a:buChar char="-"/>
            </a:pPr>
            <a:endParaRPr lang="it-IT" dirty="0"/>
          </a:p>
          <a:p>
            <a:pPr marL="285750" indent="-285750">
              <a:buFontTx/>
              <a:buChar char="-"/>
            </a:pPr>
            <a:endParaRPr lang="it-IT" dirty="0"/>
          </a:p>
        </p:txBody>
      </p:sp>
      <p:pic>
        <p:nvPicPr>
          <p:cNvPr id="13" name="Immagine 12" descr="Immagine che contiene frusta, schizzo, bianco e nero&#10;&#10;Il contenuto generato dall'IA potrebbe non essere corretto.">
            <a:extLst>
              <a:ext uri="{FF2B5EF4-FFF2-40B4-BE49-F238E27FC236}">
                <a16:creationId xmlns:a16="http://schemas.microsoft.com/office/drawing/2014/main" id="{6FADA6E3-65A1-4F77-85D4-D25ECBDED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59" y="4269854"/>
            <a:ext cx="2521394" cy="1766582"/>
          </a:xfrm>
          <a:prstGeom prst="rect">
            <a:avLst/>
          </a:prstGeom>
        </p:spPr>
      </p:pic>
      <p:pic>
        <p:nvPicPr>
          <p:cNvPr id="15" name="Immagine 14" descr="Immagine che contiene testo, documento, schermata, ricevuta&#10;&#10;Il contenuto generato dall'IA potrebbe non essere corretto.">
            <a:extLst>
              <a:ext uri="{FF2B5EF4-FFF2-40B4-BE49-F238E27FC236}">
                <a16:creationId xmlns:a16="http://schemas.microsoft.com/office/drawing/2014/main" id="{2AE79336-E4C5-C4D7-617C-BC7EBE0D8A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3187" y="3659236"/>
            <a:ext cx="4618201" cy="2862322"/>
          </a:xfrm>
          <a:prstGeom prst="rect">
            <a:avLst/>
          </a:prstGeom>
        </p:spPr>
      </p:pic>
      <p:sp>
        <p:nvSpPr>
          <p:cNvPr id="18" name="Rectangle 1">
            <a:extLst>
              <a:ext uri="{FF2B5EF4-FFF2-40B4-BE49-F238E27FC236}">
                <a16:creationId xmlns:a16="http://schemas.microsoft.com/office/drawing/2014/main" id="{A8B05DFA-69D6-498A-EC94-DD8B95E15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7262" y="6352281"/>
            <a:ext cx="474768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8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Yadlapati</a:t>
            </a:r>
            <a:r>
              <a:rPr kumimoji="0" lang="it-IT" altLang="it-IT" sz="8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</a:t>
            </a:r>
            <a:r>
              <a:rPr kumimoji="0" lang="it-IT" altLang="it-IT" sz="8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R</a:t>
            </a:r>
            <a:r>
              <a:rPr kumimoji="0" lang="it-IT" altLang="it-IT" sz="8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, et al. </a:t>
            </a:r>
            <a:r>
              <a:rPr kumimoji="0" lang="it-IT" altLang="it-IT" sz="8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Esophageal</a:t>
            </a:r>
            <a:r>
              <a:rPr kumimoji="0" lang="it-IT" altLang="it-IT" sz="8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</a:t>
            </a:r>
            <a:r>
              <a:rPr kumimoji="0" lang="it-IT" altLang="it-IT" sz="8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motility</a:t>
            </a:r>
            <a:r>
              <a:rPr kumimoji="0" lang="it-IT" altLang="it-IT" sz="8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disorders on high-</a:t>
            </a:r>
            <a:r>
              <a:rPr kumimoji="0" lang="it-IT" altLang="it-IT" sz="8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resolution</a:t>
            </a:r>
            <a:r>
              <a:rPr kumimoji="0" lang="it-IT" altLang="it-IT" sz="8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</a:t>
            </a:r>
            <a:r>
              <a:rPr kumimoji="0" lang="it-IT" altLang="it-IT" sz="8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manometry</a:t>
            </a:r>
            <a:r>
              <a:rPr kumimoji="0" lang="it-IT" altLang="it-IT" sz="8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: Chicago </a:t>
            </a:r>
            <a:r>
              <a:rPr kumimoji="0" lang="it-IT" altLang="it-IT" sz="8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classification</a:t>
            </a:r>
            <a:r>
              <a:rPr kumimoji="0" lang="it-IT" altLang="it-IT" sz="8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</a:t>
            </a:r>
            <a:r>
              <a:rPr kumimoji="0" lang="it-IT" altLang="it-IT" sz="8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version</a:t>
            </a:r>
            <a:r>
              <a:rPr kumimoji="0" lang="it-IT" altLang="it-IT" sz="8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4.0</a:t>
            </a:r>
            <a:r>
              <a:rPr kumimoji="0" lang="it-IT" altLang="it-IT" sz="800" b="0" i="0" u="none" strike="noStrike" cap="none" normalizeH="0" baseline="3000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©</a:t>
            </a:r>
            <a:r>
              <a:rPr kumimoji="0" lang="it-IT" altLang="it-IT" sz="8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. </a:t>
            </a:r>
            <a:r>
              <a:rPr kumimoji="0" lang="it-IT" altLang="it-IT" sz="8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Neurogastroenterol</a:t>
            </a:r>
            <a:r>
              <a:rPr kumimoji="0" lang="it-IT" altLang="it-IT" sz="8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</a:t>
            </a:r>
            <a:r>
              <a:rPr kumimoji="0" lang="it-IT" altLang="it-IT" sz="8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Motil</a:t>
            </a:r>
            <a:r>
              <a:rPr kumimoji="0" lang="it-IT" altLang="it-IT" sz="8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. 2021 </a:t>
            </a:r>
            <a:r>
              <a:rPr kumimoji="0" lang="it-IT" altLang="it-IT" sz="8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Jan</a:t>
            </a:r>
            <a:endParaRPr kumimoji="0" lang="it-IT" altLang="it-IT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841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F344EDDB-78A0-2DE4-A97A-B47D80ED4E90}"/>
              </a:ext>
            </a:extLst>
          </p:cNvPr>
          <p:cNvSpPr txBox="1"/>
          <p:nvPr/>
        </p:nvSpPr>
        <p:spPr>
          <a:xfrm>
            <a:off x="350520" y="1356479"/>
            <a:ext cx="1715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/>
              <a:t>Indicazioni: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9519691-66D8-AE2A-32D0-867A9FDA2480}"/>
              </a:ext>
            </a:extLst>
          </p:cNvPr>
          <p:cNvSpPr txBox="1"/>
          <p:nvPr/>
        </p:nvSpPr>
        <p:spPr>
          <a:xfrm>
            <a:off x="213360" y="1900536"/>
            <a:ext cx="71628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2000" u="sng" dirty="0"/>
              <a:t>Disfagia</a:t>
            </a:r>
            <a:r>
              <a:rPr lang="it-IT" sz="2000" dirty="0"/>
              <a:t> e </a:t>
            </a:r>
            <a:r>
              <a:rPr lang="it-IT" sz="2000" u="sng" dirty="0"/>
              <a:t>dolore toracico non cardiaco </a:t>
            </a:r>
            <a:r>
              <a:rPr lang="it-IT" sz="2000" dirty="0"/>
              <a:t>non responsivo a PPI</a:t>
            </a:r>
          </a:p>
          <a:p>
            <a:pPr marL="285750" indent="-285750">
              <a:buFontTx/>
              <a:buChar char="-"/>
            </a:pPr>
            <a:r>
              <a:rPr lang="it-IT" sz="2000" dirty="0"/>
              <a:t>Sospetto </a:t>
            </a:r>
            <a:r>
              <a:rPr lang="it-IT" sz="2000" u="sng" dirty="0"/>
              <a:t>disturbo della motilità esofagea</a:t>
            </a:r>
            <a:r>
              <a:rPr lang="it-IT" sz="2000" dirty="0"/>
              <a:t> (Acalasia, EGJ-OO, </a:t>
            </a:r>
            <a:r>
              <a:rPr lang="it-IT" sz="2000" i="1" dirty="0" err="1"/>
              <a:t>Abstent</a:t>
            </a:r>
            <a:r>
              <a:rPr lang="it-IT" sz="2000" i="1" dirty="0"/>
              <a:t> </a:t>
            </a:r>
            <a:r>
              <a:rPr lang="it-IT" sz="2000" i="1" dirty="0" err="1"/>
              <a:t>contractility</a:t>
            </a:r>
            <a:r>
              <a:rPr lang="it-IT" sz="2000" dirty="0"/>
              <a:t>…)</a:t>
            </a:r>
          </a:p>
          <a:p>
            <a:pPr marL="285750" indent="-285750">
              <a:buFontTx/>
              <a:buChar char="-"/>
            </a:pPr>
            <a:r>
              <a:rPr lang="it-IT" sz="2000" dirty="0"/>
              <a:t>Corretto posizionamento sondino </a:t>
            </a:r>
            <a:r>
              <a:rPr lang="it-IT" sz="2000" dirty="0" err="1"/>
              <a:t>Ph-impedenziometria</a:t>
            </a:r>
            <a:r>
              <a:rPr lang="it-IT" sz="2000" dirty="0"/>
              <a:t> delle 24 ore</a:t>
            </a:r>
          </a:p>
          <a:p>
            <a:pPr marL="285750" indent="-285750">
              <a:buFontTx/>
              <a:buChar char="-"/>
            </a:pPr>
            <a:r>
              <a:rPr lang="it-IT" sz="2000" dirty="0"/>
              <a:t>Valutazione </a:t>
            </a:r>
            <a:r>
              <a:rPr lang="it-IT" sz="2000" dirty="0" err="1"/>
              <a:t>pre</a:t>
            </a:r>
            <a:r>
              <a:rPr lang="it-IT" sz="2000" dirty="0"/>
              <a:t>-operatoria in interventi anti-reflusso</a:t>
            </a:r>
          </a:p>
          <a:p>
            <a:pPr marL="285750" indent="-285750">
              <a:buFontTx/>
              <a:buChar char="-"/>
            </a:pPr>
            <a:r>
              <a:rPr lang="it-IT" sz="2000" dirty="0"/>
              <a:t>Motilità in sclerosi sistemica, collagenopatie ecc..</a:t>
            </a:r>
          </a:p>
          <a:p>
            <a:pPr marL="285750" indent="-285750">
              <a:buFontTx/>
              <a:buChar char="-"/>
            </a:pPr>
            <a:endParaRPr lang="it-IT" dirty="0"/>
          </a:p>
          <a:p>
            <a:pPr marL="285750" indent="-285750">
              <a:buFontTx/>
              <a:buChar char="-"/>
            </a:pPr>
            <a:endParaRPr lang="it-IT" dirty="0"/>
          </a:p>
          <a:p>
            <a:endParaRPr lang="it-IT" dirty="0"/>
          </a:p>
          <a:p>
            <a:r>
              <a:rPr lang="it-IT" dirty="0"/>
              <a:t>NB. Necessario digiuno di almeno 4-6 ore, sospendere procinetici e antispastici (</a:t>
            </a:r>
            <a:r>
              <a:rPr lang="it-IT" dirty="0" err="1"/>
              <a:t>domperidone</a:t>
            </a:r>
            <a:r>
              <a:rPr lang="it-IT" dirty="0"/>
              <a:t>, </a:t>
            </a:r>
            <a:r>
              <a:rPr lang="it-IT" dirty="0" err="1"/>
              <a:t>metoclopramide</a:t>
            </a:r>
            <a:r>
              <a:rPr lang="it-IT" dirty="0"/>
              <a:t>, baclofene), oppiacei, nitrati, calcio-antagonisti.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5298C5EF-DC24-BCEB-39B5-3BFDFF0F84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7830" y="6326576"/>
            <a:ext cx="654698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</a:rPr>
              <a:t>Yamasaki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</a:rPr>
              <a:t> T,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</a:rPr>
              <a:t>Fass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</a:rPr>
              <a:t>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</a:rPr>
              <a:t>R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</a:rPr>
              <a:t>.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</a:rPr>
              <a:t>Noncardiac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</a:rPr>
              <a:t>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</a:rPr>
              <a:t>chest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</a:rPr>
              <a:t>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</a:rPr>
              <a:t>pain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</a:rPr>
              <a:t>: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</a:rPr>
              <a:t>Diagnosis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</a:rPr>
              <a:t> and management.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</a:rPr>
              <a:t>Curr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</a:rPr>
              <a:t>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</a:rPr>
              <a:t>Opin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</a:rPr>
              <a:t>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</a:rPr>
              <a:t>Gastroenterol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</a:rPr>
              <a:t> 2017;33:293–300</a:t>
            </a:r>
            <a:endParaRPr kumimoji="0" lang="it-IT" altLang="it-IT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3C46B28E-0B08-D700-6D9E-A30F1102F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7830" y="6572797"/>
            <a:ext cx="862417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+mn-lt"/>
                <a:ea typeface="Source Sans Pro" panose="020F0502020204030204" pitchFamily="34" charset="0"/>
              </a:rPr>
              <a:t>Yadlapati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R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, et al.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Esophageal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motility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 disorders on high-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resolution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manometry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: Chicago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classification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version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 4.0</a:t>
            </a:r>
            <a:r>
              <a:rPr kumimoji="0" lang="it-IT" altLang="it-IT" sz="1000" b="0" i="0" u="none" strike="noStrike" cap="none" normalizeH="0" baseline="30000" dirty="0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©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.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Neurogastroenterol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Motil</a:t>
            </a:r>
            <a:r>
              <a:rPr kumimoji="0" lang="it-IT" altLang="it-IT" sz="100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. 2021 </a:t>
            </a:r>
            <a:r>
              <a:rPr kumimoji="0" lang="it-IT" altLang="it-IT" sz="100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+mn-lt"/>
              </a:rPr>
              <a:t>Jan</a:t>
            </a:r>
            <a:endParaRPr kumimoji="0" lang="it-IT" altLang="it-IT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8" name="Immagine 7" descr="Immagine che contiene testo, schermata, lastra dei raggi X&#10;&#10;Il contenuto generato dall'IA potrebbe non essere corretto.">
            <a:extLst>
              <a:ext uri="{FF2B5EF4-FFF2-40B4-BE49-F238E27FC236}">
                <a16:creationId xmlns:a16="http://schemas.microsoft.com/office/drawing/2014/main" id="{A4A84CB5-716D-DB31-8934-90601CF28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6289" y="1764272"/>
            <a:ext cx="4592351" cy="332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528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054C4ED0-CA6D-7F13-D683-683A4B000943}"/>
              </a:ext>
            </a:extLst>
          </p:cNvPr>
          <p:cNvSpPr txBox="1"/>
          <p:nvPr/>
        </p:nvSpPr>
        <p:spPr>
          <a:xfrm>
            <a:off x="371959" y="1258647"/>
            <a:ext cx="8028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Quale è il ruolo dello sfintere esofageo superiore (</a:t>
            </a:r>
            <a:r>
              <a:rPr lang="it-IT" sz="2400" b="1" i="1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UES</a:t>
            </a:r>
            <a:r>
              <a:rPr lang="it-IT" sz="2400" b="1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)?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AD9BB15-9EB8-855E-11D0-F77F2DDDA926}"/>
              </a:ext>
            </a:extLst>
          </p:cNvPr>
          <p:cNvSpPr txBox="1"/>
          <p:nvPr/>
        </p:nvSpPr>
        <p:spPr>
          <a:xfrm>
            <a:off x="464949" y="1754745"/>
            <a:ext cx="883145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u="sng" dirty="0">
                <a:sym typeface="Wingdings" pitchFamily="2" charset="2"/>
              </a:rPr>
              <a:t>Permette il passaggio di cibo in esofago</a:t>
            </a:r>
            <a:r>
              <a:rPr lang="it-IT" dirty="0">
                <a:sym typeface="Wingdings" pitchFamily="2" charset="2"/>
              </a:rPr>
              <a:t>, </a:t>
            </a:r>
            <a:r>
              <a:rPr lang="it-IT" u="sng" dirty="0">
                <a:sym typeface="Wingdings" pitchFamily="2" charset="2"/>
              </a:rPr>
              <a:t>protegge le vie aeree</a:t>
            </a:r>
            <a:r>
              <a:rPr lang="it-IT" dirty="0">
                <a:sym typeface="Wingdings" pitchFamily="2" charset="2"/>
              </a:rPr>
              <a:t>.</a:t>
            </a:r>
          </a:p>
          <a:p>
            <a:r>
              <a:rPr lang="it-IT" i="1" dirty="0">
                <a:sym typeface="Wingdings" pitchFamily="2" charset="2"/>
              </a:rPr>
              <a:t>UES </a:t>
            </a:r>
            <a:r>
              <a:rPr lang="it-IT" i="1" dirty="0" err="1">
                <a:sym typeface="Wingdings" pitchFamily="2" charset="2"/>
              </a:rPr>
              <a:t>basal</a:t>
            </a:r>
            <a:r>
              <a:rPr lang="it-IT" i="1" dirty="0">
                <a:sym typeface="Wingdings" pitchFamily="2" charset="2"/>
              </a:rPr>
              <a:t> pressure </a:t>
            </a:r>
            <a:r>
              <a:rPr lang="it-IT" u="sng" dirty="0">
                <a:sym typeface="Wingdings" pitchFamily="2" charset="2"/>
              </a:rPr>
              <a:t>si riduce nel sonno e con l’età</a:t>
            </a:r>
            <a:r>
              <a:rPr lang="it-IT" dirty="0">
                <a:sym typeface="Wingdings" pitchFamily="2" charset="2"/>
              </a:rPr>
              <a:t>, </a:t>
            </a:r>
            <a:r>
              <a:rPr lang="it-IT" u="sng" dirty="0">
                <a:sym typeface="Wingdings" pitchFamily="2" charset="2"/>
              </a:rPr>
              <a:t>aumenta in condizioni di stress</a:t>
            </a:r>
            <a:r>
              <a:rPr lang="it-IT" dirty="0">
                <a:sym typeface="Wingdings" pitchFamily="2" charset="2"/>
              </a:rPr>
              <a:t>.</a:t>
            </a:r>
          </a:p>
          <a:p>
            <a:r>
              <a:rPr lang="it-IT" dirty="0">
                <a:sym typeface="Wingdings" pitchFamily="2" charset="2"/>
              </a:rPr>
              <a:t>Il rilasciamento viene stimolato dall’eruttazione.</a:t>
            </a:r>
          </a:p>
          <a:p>
            <a:r>
              <a:rPr lang="it-IT" dirty="0">
                <a:sym typeface="Wingdings" pitchFamily="2" charset="2"/>
              </a:rPr>
              <a:t>Il reflusso liquido associato ad un graduale aumento della pressione esofagea determina contrazione dell’UES.</a:t>
            </a:r>
          </a:p>
          <a:p>
            <a:endParaRPr lang="it-IT" dirty="0">
              <a:sym typeface="Wingdings" pitchFamily="2" charset="2"/>
            </a:endParaRPr>
          </a:p>
          <a:p>
            <a:pPr marL="285750" indent="-285750">
              <a:buFontTx/>
              <a:buChar char="-"/>
            </a:pPr>
            <a:r>
              <a:rPr lang="it-IT" b="1" dirty="0">
                <a:sym typeface="Wingdings" pitchFamily="2" charset="2"/>
              </a:rPr>
              <a:t>Sindrome midollare laterale o sindrome di Wallenberg</a:t>
            </a:r>
          </a:p>
          <a:p>
            <a:r>
              <a:rPr lang="it-IT" dirty="0">
                <a:sym typeface="Wingdings" pitchFamily="2" charset="2"/>
              </a:rPr>
              <a:t>Clinica: disfagia</a:t>
            </a:r>
          </a:p>
          <a:p>
            <a:r>
              <a:rPr lang="it-IT" dirty="0">
                <a:sym typeface="Wingdings" pitchFamily="2" charset="2"/>
              </a:rPr>
              <a:t>Caratteristiche manometriche: </a:t>
            </a:r>
            <a:r>
              <a:rPr lang="it-IT" i="1" dirty="0">
                <a:sym typeface="Wingdings" pitchFamily="2" charset="2"/>
              </a:rPr>
              <a:t>impairment of the UES opening, </a:t>
            </a:r>
            <a:r>
              <a:rPr lang="it-IT" i="1" dirty="0" err="1">
                <a:sym typeface="Wingdings" pitchFamily="2" charset="2"/>
              </a:rPr>
              <a:t>elevated</a:t>
            </a:r>
            <a:r>
              <a:rPr lang="it-IT" i="1" dirty="0">
                <a:sym typeface="Wingdings" pitchFamily="2" charset="2"/>
              </a:rPr>
              <a:t> UES </a:t>
            </a:r>
            <a:r>
              <a:rPr lang="it-IT" i="1" dirty="0" err="1">
                <a:sym typeface="Wingdings" pitchFamily="2" charset="2"/>
              </a:rPr>
              <a:t>peak</a:t>
            </a:r>
            <a:r>
              <a:rPr lang="it-IT" i="1" dirty="0">
                <a:sym typeface="Wingdings" pitchFamily="2" charset="2"/>
              </a:rPr>
              <a:t> pressures</a:t>
            </a:r>
          </a:p>
          <a:p>
            <a:endParaRPr lang="it-IT" i="1" dirty="0">
              <a:sym typeface="Wingdings" pitchFamily="2" charset="2"/>
            </a:endParaRPr>
          </a:p>
          <a:p>
            <a:pPr marL="285750" indent="-285750">
              <a:buFontTx/>
              <a:buChar char="-"/>
            </a:pPr>
            <a:r>
              <a:rPr lang="it-IT" b="1" dirty="0">
                <a:sym typeface="Wingdings" pitchFamily="2" charset="2"/>
              </a:rPr>
              <a:t>Retrograde </a:t>
            </a:r>
            <a:r>
              <a:rPr lang="it-IT" b="1" dirty="0" err="1">
                <a:sym typeface="Wingdings" pitchFamily="2" charset="2"/>
              </a:rPr>
              <a:t>cricopharyngeal</a:t>
            </a:r>
            <a:r>
              <a:rPr lang="it-IT" b="1" dirty="0">
                <a:sym typeface="Wingdings" pitchFamily="2" charset="2"/>
              </a:rPr>
              <a:t> </a:t>
            </a:r>
            <a:r>
              <a:rPr lang="it-IT" b="1" dirty="0" err="1">
                <a:sym typeface="Wingdings" pitchFamily="2" charset="2"/>
              </a:rPr>
              <a:t>dysfunction</a:t>
            </a:r>
            <a:r>
              <a:rPr lang="it-IT" b="1" dirty="0">
                <a:sym typeface="Wingdings" pitchFamily="2" charset="2"/>
              </a:rPr>
              <a:t> (RCPD) </a:t>
            </a:r>
          </a:p>
          <a:p>
            <a:r>
              <a:rPr lang="it-IT" dirty="0">
                <a:sym typeface="Wingdings" pitchFamily="2" charset="2"/>
              </a:rPr>
              <a:t>Clinica: </a:t>
            </a:r>
            <a:r>
              <a:rPr lang="it-IT" dirty="0"/>
              <a:t>gonfiore addominale, dolore toracico, assenza di eruttazioni</a:t>
            </a:r>
            <a:endParaRPr lang="it-IT" dirty="0">
              <a:sym typeface="Wingdings" pitchFamily="2" charset="2"/>
            </a:endParaRPr>
          </a:p>
          <a:p>
            <a:r>
              <a:rPr lang="it-IT" dirty="0"/>
              <a:t>Caratteristiche manometriche: </a:t>
            </a:r>
            <a:r>
              <a:rPr lang="it-IT" i="1" dirty="0" err="1"/>
              <a:t>elevated</a:t>
            </a:r>
            <a:r>
              <a:rPr lang="it-IT" i="1" dirty="0"/>
              <a:t> </a:t>
            </a:r>
            <a:r>
              <a:rPr lang="it-IT" i="1" dirty="0" err="1"/>
              <a:t>basal</a:t>
            </a:r>
            <a:r>
              <a:rPr lang="it-IT" i="1" dirty="0"/>
              <a:t> UES pressure and </a:t>
            </a:r>
            <a:r>
              <a:rPr lang="it-IT" i="1" dirty="0" err="1"/>
              <a:t>absence</a:t>
            </a:r>
            <a:r>
              <a:rPr lang="it-IT" i="1" dirty="0"/>
              <a:t> of UES </a:t>
            </a:r>
            <a:r>
              <a:rPr lang="it-IT" i="1" dirty="0" err="1"/>
              <a:t>relaxation</a:t>
            </a:r>
            <a:r>
              <a:rPr lang="it-IT" i="1" dirty="0"/>
              <a:t> with </a:t>
            </a:r>
            <a:r>
              <a:rPr lang="it-IT" i="1" dirty="0" err="1"/>
              <a:t>attempted</a:t>
            </a:r>
            <a:r>
              <a:rPr lang="it-IT" i="1" dirty="0"/>
              <a:t> </a:t>
            </a:r>
            <a:r>
              <a:rPr lang="it-IT" i="1" dirty="0" err="1"/>
              <a:t>belching</a:t>
            </a:r>
            <a:endParaRPr lang="it-IT" i="1" dirty="0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55E4E3D5-B391-AF68-EDBA-20B06981A5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4888" y="6324662"/>
            <a:ext cx="8018542" cy="53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Dealino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MAS, et al. Retrograde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cricopharyngeal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dysfunction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: Two case reports and a literature review. Auris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Nasus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Larynx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 2026</a:t>
            </a:r>
            <a:endParaRPr kumimoji="0" lang="it-IT" altLang="it-IT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4" name="Immagine 13" descr="Immagine che contiene Carne, lastra dei raggi X&#10;&#10;Il contenuto generato dall'IA potrebbe non essere corretto.">
            <a:extLst>
              <a:ext uri="{FF2B5EF4-FFF2-40B4-BE49-F238E27FC236}">
                <a16:creationId xmlns:a16="http://schemas.microsoft.com/office/drawing/2014/main" id="{9109FFBE-3DDE-7A90-4CD0-F207DDDCA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5026" y="3161855"/>
            <a:ext cx="3014323" cy="2462482"/>
          </a:xfrm>
          <a:prstGeom prst="rect">
            <a:avLst/>
          </a:prstGeom>
        </p:spPr>
      </p:pic>
      <p:sp>
        <p:nvSpPr>
          <p:cNvPr id="18" name="Rectangle 7">
            <a:extLst>
              <a:ext uri="{FF2B5EF4-FFF2-40B4-BE49-F238E27FC236}">
                <a16:creationId xmlns:a16="http://schemas.microsoft.com/office/drawing/2014/main" id="{ED4873B7-2262-C788-5153-9E86A77F7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4888" y="6423653"/>
            <a:ext cx="10208244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Knigge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MA, et al.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Correlation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Between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Peak Upper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Esophageal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Sphincter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and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Pharyngeal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Pressures in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Patients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With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Dysphagia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.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Laryngoscope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Investig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Otolaryngol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1B1B1B"/>
                </a:solidFill>
                <a:effectLst/>
                <a:latin typeface="Roboto Mono Web" panose="02000000000000000000" pitchFamily="2" charset="0"/>
              </a:rPr>
              <a:t>. 2025</a:t>
            </a:r>
          </a:p>
        </p:txBody>
      </p:sp>
      <p:sp>
        <p:nvSpPr>
          <p:cNvPr id="23" name="Rectangle 10">
            <a:extLst>
              <a:ext uri="{FF2B5EF4-FFF2-40B4-BE49-F238E27FC236}">
                <a16:creationId xmlns:a16="http://schemas.microsoft.com/office/drawing/2014/main" id="{207BFDBB-C7E1-3A4E-E23F-5A2F125A7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4888" y="6245645"/>
            <a:ext cx="11557972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Yoshida H, et al.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Pharyngeal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High-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Resolution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Manometry-Based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Evaluation of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Dysphagia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Recovery After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Lateral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Medullary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Syndrome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: A Case Series of Two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Patients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kumimoji="0" lang="it-IT" altLang="it-IT" sz="105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Clin</a:t>
            </a:r>
            <a:r>
              <a:rPr kumimoji="0" lang="it-IT" altLang="it-IT" sz="105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Case Rep. 2026</a:t>
            </a:r>
            <a:endParaRPr kumimoji="0" lang="it-IT" altLang="it-IT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471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47FB6A8-DB07-59A4-5F7D-557AC7CBD59B}"/>
              </a:ext>
            </a:extLst>
          </p:cNvPr>
          <p:cNvSpPr txBox="1"/>
          <p:nvPr/>
        </p:nvSpPr>
        <p:spPr>
          <a:xfrm>
            <a:off x="552090" y="1311215"/>
            <a:ext cx="6482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/>
              <a:t>UES e reflusso gastro-esofageo (</a:t>
            </a:r>
            <a:r>
              <a:rPr lang="it-IT" sz="2800" b="1" i="1" dirty="0"/>
              <a:t>GERD</a:t>
            </a:r>
            <a:r>
              <a:rPr lang="it-IT" sz="2800" b="1" dirty="0"/>
              <a:t>)</a:t>
            </a:r>
          </a:p>
        </p:txBody>
      </p:sp>
      <p:pic>
        <p:nvPicPr>
          <p:cNvPr id="5" name="Immagine 4" descr="Immagine che contiene gatto domestico, Gatti di taglia piccola e media, gatto, mammifero&#10;&#10;Il contenuto generato dall'IA potrebbe non essere corretto.">
            <a:extLst>
              <a:ext uri="{FF2B5EF4-FFF2-40B4-BE49-F238E27FC236}">
                <a16:creationId xmlns:a16="http://schemas.microsoft.com/office/drawing/2014/main" id="{179B8E26-6FD2-1981-0497-F876B380F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4029" y="1258646"/>
            <a:ext cx="1202825" cy="2189475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BB81200-2E07-25BD-041C-E2D73A2F9C45}"/>
              </a:ext>
            </a:extLst>
          </p:cNvPr>
          <p:cNvSpPr txBox="1"/>
          <p:nvPr/>
        </p:nvSpPr>
        <p:spPr>
          <a:xfrm>
            <a:off x="2194910" y="1984051"/>
            <a:ext cx="3642216" cy="369332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dirty="0"/>
              <a:t>Risultati contrastanti in letteratura!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D86A736-E7BA-92F2-4865-CE57EE1012DB}"/>
              </a:ext>
            </a:extLst>
          </p:cNvPr>
          <p:cNvSpPr txBox="1">
            <a:spLocks/>
          </p:cNvSpPr>
          <p:nvPr/>
        </p:nvSpPr>
        <p:spPr>
          <a:xfrm>
            <a:off x="325464" y="2642048"/>
            <a:ext cx="7950630" cy="31784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600" dirty="0"/>
              <a:t>Evidenze di compromissione:</a:t>
            </a:r>
          </a:p>
          <a:p>
            <a:r>
              <a:rPr lang="it-IT" sz="1600" dirty="0"/>
              <a:t>- </a:t>
            </a:r>
            <a:r>
              <a:rPr lang="it-IT" sz="1600" dirty="0" err="1"/>
              <a:t>Babaei</a:t>
            </a:r>
            <a:r>
              <a:rPr lang="it-IT" sz="1600" dirty="0"/>
              <a:t> et al., 2015 → Riflessi UES ridotti in reflusso sovra-esofageo</a:t>
            </a:r>
          </a:p>
          <a:p>
            <a:r>
              <a:rPr lang="it-IT" sz="1600" dirty="0"/>
              <a:t>- </a:t>
            </a:r>
            <a:r>
              <a:rPr lang="it-IT" sz="1600" dirty="0" err="1"/>
              <a:t>Nadaleto</a:t>
            </a:r>
            <a:r>
              <a:rPr lang="it-IT" sz="1600" dirty="0"/>
              <a:t> et al., 2017 → UES ipotonico, corto (~50% dei pazienti </a:t>
            </a:r>
            <a:r>
              <a:rPr lang="it-IT" sz="1600" i="1" dirty="0"/>
              <a:t>GERD</a:t>
            </a:r>
            <a:r>
              <a:rPr lang="it-IT" sz="1600" dirty="0"/>
              <a:t>, soprattutto se sintomi extra-esofagei)</a:t>
            </a:r>
          </a:p>
          <a:p>
            <a:r>
              <a:rPr lang="it-IT" sz="1600" dirty="0"/>
              <a:t>- Patti et al., 1992 → Pressione UES ↓ con esposizione acida prossimale (&gt;4%)</a:t>
            </a:r>
          </a:p>
          <a:p>
            <a:endParaRPr lang="it-IT" sz="1600" dirty="0"/>
          </a:p>
          <a:p>
            <a:pPr marL="0" indent="0">
              <a:buNone/>
            </a:pPr>
            <a:r>
              <a:rPr lang="it-IT" sz="1600" dirty="0"/>
              <a:t>Evidenze contrastanti:</a:t>
            </a:r>
          </a:p>
          <a:p>
            <a:r>
              <a:rPr lang="it-IT" sz="1600" dirty="0"/>
              <a:t>- Bentley et al., 2024 → Nessuna differenza in </a:t>
            </a:r>
            <a:r>
              <a:rPr lang="it-IT" sz="1600" i="1" dirty="0"/>
              <a:t>UES </a:t>
            </a:r>
            <a:r>
              <a:rPr lang="it-IT" sz="1600" i="1" dirty="0" err="1"/>
              <a:t>basal</a:t>
            </a:r>
            <a:r>
              <a:rPr lang="it-IT" sz="1600" i="1" dirty="0"/>
              <a:t> e </a:t>
            </a:r>
            <a:r>
              <a:rPr lang="it-IT" sz="1600" i="1" dirty="0" err="1"/>
              <a:t>residual</a:t>
            </a:r>
            <a:r>
              <a:rPr lang="it-IT" sz="1600" i="1" dirty="0"/>
              <a:t> pressure</a:t>
            </a:r>
            <a:r>
              <a:rPr lang="it-IT" sz="1600" dirty="0"/>
              <a:t> in </a:t>
            </a:r>
            <a:r>
              <a:rPr lang="it-IT" sz="1600" i="1" dirty="0"/>
              <a:t>GERD</a:t>
            </a:r>
            <a:r>
              <a:rPr lang="it-IT" sz="1600" dirty="0"/>
              <a:t> vs controlli</a:t>
            </a:r>
          </a:p>
          <a:p>
            <a:r>
              <a:rPr lang="it-IT" sz="1600" dirty="0"/>
              <a:t>- </a:t>
            </a:r>
            <a:r>
              <a:rPr lang="it-IT" sz="1600" dirty="0" err="1"/>
              <a:t>Vakil</a:t>
            </a:r>
            <a:r>
              <a:rPr lang="it-IT" sz="1600" dirty="0"/>
              <a:t> et al., 1989 → Nessuna variazione pressione </a:t>
            </a:r>
            <a:r>
              <a:rPr lang="it-IT" sz="1600" i="1" dirty="0"/>
              <a:t>UES</a:t>
            </a:r>
            <a:r>
              <a:rPr lang="it-IT" sz="1600" dirty="0"/>
              <a:t> durante reflusso e in esofagite</a:t>
            </a:r>
          </a:p>
          <a:p>
            <a:pPr marL="0" indent="0">
              <a:buNone/>
            </a:pP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102861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3B6177-7ADA-E551-9DAD-A1D858884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1F3CAE37-914B-A9C3-919E-FEFE38B8BA85}"/>
              </a:ext>
            </a:extLst>
          </p:cNvPr>
          <p:cNvSpPr txBox="1"/>
          <p:nvPr/>
        </p:nvSpPr>
        <p:spPr>
          <a:xfrm>
            <a:off x="552090" y="1311215"/>
            <a:ext cx="6482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/>
              <a:t>UES e reflusso gastro-esofageo (</a:t>
            </a:r>
            <a:r>
              <a:rPr lang="it-IT" sz="2800" b="1" i="1" dirty="0"/>
              <a:t>GERD</a:t>
            </a:r>
            <a:r>
              <a:rPr lang="it-IT" sz="2800" b="1" dirty="0"/>
              <a:t>)</a:t>
            </a:r>
          </a:p>
        </p:txBody>
      </p:sp>
      <p:pic>
        <p:nvPicPr>
          <p:cNvPr id="5" name="Immagine 4" descr="Immagine che contiene gatto domestico, Gatti di taglia piccola e media, gatto, mammifero&#10;&#10;Il contenuto generato dall'IA potrebbe non essere corretto.">
            <a:extLst>
              <a:ext uri="{FF2B5EF4-FFF2-40B4-BE49-F238E27FC236}">
                <a16:creationId xmlns:a16="http://schemas.microsoft.com/office/drawing/2014/main" id="{1F8C0AAB-BF48-E3E0-88EB-622AF1F49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4029" y="1258646"/>
            <a:ext cx="1202825" cy="2189475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7187A2A2-354F-094F-6421-CBAD94F863F4}"/>
              </a:ext>
            </a:extLst>
          </p:cNvPr>
          <p:cNvSpPr txBox="1"/>
          <p:nvPr/>
        </p:nvSpPr>
        <p:spPr>
          <a:xfrm>
            <a:off x="2194910" y="1984051"/>
            <a:ext cx="3642216" cy="369332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it-IT" dirty="0"/>
              <a:t>Risultati contrastanti in letteratura!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74BC376-3FD6-D20D-2D75-B216C7BB95EC}"/>
              </a:ext>
            </a:extLst>
          </p:cNvPr>
          <p:cNvSpPr txBox="1">
            <a:spLocks/>
          </p:cNvSpPr>
          <p:nvPr/>
        </p:nvSpPr>
        <p:spPr>
          <a:xfrm>
            <a:off x="325464" y="2642048"/>
            <a:ext cx="7950630" cy="31784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600" dirty="0"/>
              <a:t>Evidenze di compromissione:</a:t>
            </a:r>
          </a:p>
          <a:p>
            <a:r>
              <a:rPr lang="it-IT" sz="1600" dirty="0"/>
              <a:t>- </a:t>
            </a:r>
            <a:r>
              <a:rPr lang="it-IT" sz="1600" dirty="0" err="1"/>
              <a:t>Babaei</a:t>
            </a:r>
            <a:r>
              <a:rPr lang="it-IT" sz="1600" dirty="0"/>
              <a:t> et al., 2015 → Riflessi UES ridotti in reflusso sovra-esofageo</a:t>
            </a:r>
          </a:p>
          <a:p>
            <a:r>
              <a:rPr lang="it-IT" sz="1600" dirty="0"/>
              <a:t>- </a:t>
            </a:r>
            <a:r>
              <a:rPr lang="it-IT" sz="1600" dirty="0" err="1"/>
              <a:t>Nadaleto</a:t>
            </a:r>
            <a:r>
              <a:rPr lang="it-IT" sz="1600" dirty="0"/>
              <a:t> et al., 2017 → UES ipotonico, corto (~50% dei pazienti </a:t>
            </a:r>
            <a:r>
              <a:rPr lang="it-IT" sz="1600" i="1" dirty="0"/>
              <a:t>GERD</a:t>
            </a:r>
            <a:r>
              <a:rPr lang="it-IT" sz="1600" dirty="0"/>
              <a:t>, soprattutto se sintomi extra-esofagei)</a:t>
            </a:r>
          </a:p>
          <a:p>
            <a:r>
              <a:rPr lang="it-IT" sz="1600" dirty="0"/>
              <a:t>- Patti et al., 1992 → Pressione UES ↓ con esposizione acida prossimale (&gt;4%)</a:t>
            </a:r>
          </a:p>
          <a:p>
            <a:endParaRPr lang="it-IT" sz="1600" dirty="0"/>
          </a:p>
          <a:p>
            <a:pPr marL="0" indent="0">
              <a:buNone/>
            </a:pPr>
            <a:r>
              <a:rPr lang="it-IT" sz="1600" dirty="0"/>
              <a:t>Evidenze contrastanti:</a:t>
            </a:r>
          </a:p>
          <a:p>
            <a:r>
              <a:rPr lang="it-IT" sz="1600" dirty="0"/>
              <a:t>- Bentley et al., 2024 → Nessuna differenza in </a:t>
            </a:r>
            <a:r>
              <a:rPr lang="it-IT" sz="1600" i="1" dirty="0"/>
              <a:t>UES </a:t>
            </a:r>
            <a:r>
              <a:rPr lang="it-IT" sz="1600" i="1" dirty="0" err="1"/>
              <a:t>basal</a:t>
            </a:r>
            <a:r>
              <a:rPr lang="it-IT" sz="1600" i="1" dirty="0"/>
              <a:t> e </a:t>
            </a:r>
            <a:r>
              <a:rPr lang="it-IT" sz="1600" i="1" dirty="0" err="1"/>
              <a:t>residual</a:t>
            </a:r>
            <a:r>
              <a:rPr lang="it-IT" sz="1600" i="1" dirty="0"/>
              <a:t> pressure</a:t>
            </a:r>
            <a:r>
              <a:rPr lang="it-IT" sz="1600" dirty="0"/>
              <a:t> in </a:t>
            </a:r>
            <a:r>
              <a:rPr lang="it-IT" sz="1600" i="1" dirty="0"/>
              <a:t>GERD</a:t>
            </a:r>
            <a:r>
              <a:rPr lang="it-IT" sz="1600" dirty="0"/>
              <a:t> vs controlli</a:t>
            </a:r>
          </a:p>
          <a:p>
            <a:r>
              <a:rPr lang="it-IT" sz="1600" dirty="0"/>
              <a:t>- </a:t>
            </a:r>
            <a:r>
              <a:rPr lang="it-IT" sz="1600" dirty="0" err="1"/>
              <a:t>Vakil</a:t>
            </a:r>
            <a:r>
              <a:rPr lang="it-IT" sz="1600" dirty="0"/>
              <a:t> et al., 1989 → Nessuna variazione pressione </a:t>
            </a:r>
            <a:r>
              <a:rPr lang="it-IT" sz="1600" i="1" dirty="0"/>
              <a:t>UES</a:t>
            </a:r>
            <a:r>
              <a:rPr lang="it-IT" sz="1600" dirty="0"/>
              <a:t> durante reflusso e in esofagite</a:t>
            </a:r>
          </a:p>
          <a:p>
            <a:pPr marL="0" indent="0">
              <a:buNone/>
            </a:pPr>
            <a:endParaRPr lang="it-IT" sz="16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48ADC86F-8751-E7B4-6B4D-98674AE4AAD2}"/>
              </a:ext>
            </a:extLst>
          </p:cNvPr>
          <p:cNvSpPr txBox="1"/>
          <p:nvPr/>
        </p:nvSpPr>
        <p:spPr>
          <a:xfrm rot="21354511">
            <a:off x="1425540" y="4265094"/>
            <a:ext cx="8355492" cy="461665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/>
              </a:gs>
            </a:gsLst>
            <a:lin ang="1080000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it-IT" sz="2400" dirty="0"/>
              <a:t>PRESSIONI UES RIDOTTE, INVARIATE O AUMENTATE IN GERD?</a:t>
            </a:r>
          </a:p>
        </p:txBody>
      </p:sp>
    </p:spTree>
    <p:extLst>
      <p:ext uri="{BB962C8B-B14F-4D97-AF65-F5344CB8AC3E}">
        <p14:creationId xmlns:p14="http://schemas.microsoft.com/office/powerpoint/2010/main" val="1233851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CB169275-C451-2BB4-DC64-E9B057334043}"/>
              </a:ext>
            </a:extLst>
          </p:cNvPr>
          <p:cNvSpPr txBox="1"/>
          <p:nvPr/>
        </p:nvSpPr>
        <p:spPr>
          <a:xfrm>
            <a:off x="569230" y="1311839"/>
            <a:ext cx="1150737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Higher</a:t>
            </a:r>
            <a:r>
              <a:rPr lang="it-IT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Upper </a:t>
            </a:r>
            <a:r>
              <a:rPr lang="it-IT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Esophageal</a:t>
            </a:r>
            <a:r>
              <a:rPr lang="it-IT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Sphincter</a:t>
            </a:r>
            <a:r>
              <a:rPr lang="it-IT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pressure </a:t>
            </a:r>
            <a:r>
              <a:rPr lang="it-IT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differentiates</a:t>
            </a:r>
            <a:r>
              <a:rPr lang="it-IT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Erosive from Non-Erosive </a:t>
            </a:r>
            <a:r>
              <a:rPr lang="it-IT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Reflux</a:t>
            </a:r>
            <a:r>
              <a:rPr lang="it-IT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Disease</a:t>
            </a:r>
            <a:r>
              <a:rPr lang="it-IT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a High-</a:t>
            </a:r>
            <a:r>
              <a:rPr lang="it-IT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resolution</a:t>
            </a:r>
            <a:r>
              <a:rPr lang="it-IT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Manometry</a:t>
            </a:r>
            <a:r>
              <a:rPr lang="it-IT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study</a:t>
            </a:r>
            <a:endParaRPr lang="it-IT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A30C5B6-A800-9463-96DF-57006BC0167E}"/>
              </a:ext>
            </a:extLst>
          </p:cNvPr>
          <p:cNvSpPr txBox="1"/>
          <p:nvPr/>
        </p:nvSpPr>
        <p:spPr>
          <a:xfrm>
            <a:off x="569230" y="2907916"/>
            <a:ext cx="9933670" cy="15696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2400" b="1" dirty="0"/>
              <a:t>Obiettivi</a:t>
            </a:r>
          </a:p>
          <a:p>
            <a:endParaRPr lang="it-IT" sz="2400" dirty="0"/>
          </a:p>
          <a:p>
            <a:r>
              <a:rPr lang="it-IT" sz="2400" dirty="0"/>
              <a:t>Valutare differenze in UES </a:t>
            </a:r>
            <a:r>
              <a:rPr lang="it-IT" sz="2400" dirty="0" err="1"/>
              <a:t>basal</a:t>
            </a:r>
            <a:r>
              <a:rPr lang="it-IT" sz="2400" dirty="0"/>
              <a:t> e </a:t>
            </a:r>
            <a:r>
              <a:rPr lang="it-IT" sz="2400" dirty="0" err="1"/>
              <a:t>residual</a:t>
            </a:r>
            <a:r>
              <a:rPr lang="it-IT" sz="2400" dirty="0"/>
              <a:t> pressure nei pazienti con esofagite erosiva e non erosiva</a:t>
            </a:r>
          </a:p>
        </p:txBody>
      </p:sp>
    </p:spTree>
    <p:extLst>
      <p:ext uri="{BB962C8B-B14F-4D97-AF65-F5344CB8AC3E}">
        <p14:creationId xmlns:p14="http://schemas.microsoft.com/office/powerpoint/2010/main" val="38468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3382DC-7748-402B-8A80-95FD2CBFF43B}"/>
</file>

<file path=customXml/itemProps2.xml><?xml version="1.0" encoding="utf-8"?>
<ds:datastoreItem xmlns:ds="http://schemas.openxmlformats.org/officeDocument/2006/customXml" ds:itemID="{CF76175B-B823-4942-9C32-269F00B9EC09}">
  <ds:schemaRefs>
    <ds:schemaRef ds:uri="http://purl.org/dc/elements/1.1/"/>
    <ds:schemaRef ds:uri="http://www.w3.org/XML/1998/namespace"/>
    <ds:schemaRef ds:uri="http://schemas.microsoft.com/office/2006/documentManagement/types"/>
    <ds:schemaRef ds:uri="f70c1c7b-6bd2-4b23-9196-49f108f9542b"/>
    <ds:schemaRef ds:uri="http://purl.org/dc/terms/"/>
    <ds:schemaRef ds:uri="b934695d-6d59-47cb-9bc6-ef2744814942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1297</Words>
  <Application>Microsoft Office PowerPoint</Application>
  <PresentationFormat>Widescreen</PresentationFormat>
  <Paragraphs>163</Paragraphs>
  <Slides>15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23" baseType="lpstr">
      <vt:lpstr>Arial</vt:lpstr>
      <vt:lpstr>Cambria</vt:lpstr>
      <vt:lpstr>Roboto</vt:lpstr>
      <vt:lpstr>Roboto Mono Web</vt:lpstr>
      <vt:lpstr>Times New Roman</vt:lpstr>
      <vt:lpstr>Trebuchet MS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Annarita Accardi</dc:creator>
  <cp:lastModifiedBy>visio</cp:lastModifiedBy>
  <cp:revision>8</cp:revision>
  <dcterms:created xsi:type="dcterms:W3CDTF">2025-02-03T13:31:41Z</dcterms:created>
  <dcterms:modified xsi:type="dcterms:W3CDTF">2026-04-16T10:40:23Z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</Properties>
</file>